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5" r:id="rId5"/>
    <p:sldId id="267" r:id="rId6"/>
    <p:sldId id="268" r:id="rId7"/>
    <p:sldId id="270" r:id="rId8"/>
    <p:sldId id="271" r:id="rId9"/>
    <p:sldId id="273" r:id="rId10"/>
    <p:sldId id="27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25" autoAdjust="0"/>
    <p:restoredTop sz="94660"/>
  </p:normalViewPr>
  <p:slideViewPr>
    <p:cSldViewPr snapToGrid="0">
      <p:cViewPr varScale="1">
        <p:scale>
          <a:sx n="90" d="100"/>
          <a:sy n="90" d="100"/>
        </p:scale>
        <p:origin x="-126" y="-13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2/24/2022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6742" y="208825"/>
            <a:ext cx="11239564" cy="2013380"/>
          </a:xfrm>
        </p:spPr>
        <p:txBody>
          <a:bodyPr>
            <a:noAutofit/>
          </a:bodyPr>
          <a:lstStyle/>
          <a:p>
            <a:pPr algn="ctr"/>
            <a:r>
              <a:rPr lang="ru-RU" sz="2400" b="1" dirty="0" smtClean="0">
                <a:solidFill>
                  <a:schemeClr val="bg1"/>
                </a:solidFill>
              </a:rPr>
              <a:t/>
            </a:r>
            <a:br>
              <a:rPr lang="ru-RU" sz="2400" b="1" dirty="0" smtClean="0">
                <a:solidFill>
                  <a:schemeClr val="bg1"/>
                </a:solidFill>
              </a:rPr>
            </a:br>
            <a:r>
              <a:rPr lang="ru-RU" sz="2400" b="1" dirty="0" smtClean="0">
                <a:solidFill>
                  <a:schemeClr val="bg1"/>
                </a:solidFill>
              </a:rPr>
              <a:t/>
            </a:r>
            <a:br>
              <a:rPr lang="ru-RU" sz="2400" b="1" dirty="0" smtClean="0">
                <a:solidFill>
                  <a:schemeClr val="bg1"/>
                </a:solidFill>
              </a:rPr>
            </a:br>
            <a:r>
              <a:rPr lang="ru-RU" sz="2400" b="1" dirty="0" smtClean="0">
                <a:solidFill>
                  <a:schemeClr val="bg1"/>
                </a:solidFill>
              </a:rPr>
              <a:t/>
            </a:r>
            <a:br>
              <a:rPr lang="ru-RU" sz="2400" b="1" dirty="0" smtClean="0">
                <a:solidFill>
                  <a:schemeClr val="bg1"/>
                </a:solidFill>
              </a:rPr>
            </a:br>
            <a:r>
              <a:rPr lang="ru-RU" sz="2400" b="1" dirty="0" smtClean="0">
                <a:solidFill>
                  <a:schemeClr val="bg1"/>
                </a:solidFill>
              </a:rPr>
              <a:t/>
            </a:r>
            <a:br>
              <a:rPr lang="ru-RU" sz="2400" b="1" dirty="0" smtClean="0">
                <a:solidFill>
                  <a:schemeClr val="bg1"/>
                </a:solidFill>
              </a:rPr>
            </a:br>
            <a:r>
              <a:rPr lang="ru-RU" sz="2400" b="1" dirty="0" smtClean="0">
                <a:solidFill>
                  <a:schemeClr val="bg1"/>
                </a:solidFill>
              </a:rPr>
              <a:t/>
            </a:r>
            <a:br>
              <a:rPr lang="ru-RU" sz="2400" b="1" dirty="0" smtClean="0">
                <a:solidFill>
                  <a:schemeClr val="bg1"/>
                </a:solidFill>
              </a:rPr>
            </a:br>
            <a:endParaRPr lang="ru-RU" sz="2400" b="1" dirty="0">
              <a:solidFill>
                <a:schemeClr val="bg1"/>
              </a:solidFill>
            </a:endParaRPr>
          </a:p>
        </p:txBody>
      </p:sp>
      <p:sp>
        <p:nvSpPr>
          <p:cNvPr id="3" name="Подзаголовок 2"/>
          <p:cNvSpPr>
            <a:spLocks noGrp="1"/>
          </p:cNvSpPr>
          <p:nvPr>
            <p:ph type="subTitle" idx="1"/>
          </p:nvPr>
        </p:nvSpPr>
        <p:spPr>
          <a:xfrm>
            <a:off x="684212" y="744279"/>
            <a:ext cx="10934764" cy="5693097"/>
          </a:xfrm>
        </p:spPr>
        <p:txBody>
          <a:bodyPr>
            <a:normAutofit fontScale="85000" lnSpcReduction="20000"/>
          </a:bodyPr>
          <a:lstStyle/>
          <a:p>
            <a:pPr algn="ctr"/>
            <a:r>
              <a:rPr lang="ru-RU" sz="4400" b="1" dirty="0" smtClean="0">
                <a:solidFill>
                  <a:schemeClr val="bg1"/>
                </a:solidFill>
                <a:latin typeface="Times New Roman" pitchFamily="18" charset="0"/>
                <a:cs typeface="Times New Roman" pitchFamily="18" charset="0"/>
              </a:rPr>
              <a:t>Методическая разработка</a:t>
            </a:r>
            <a:endParaRPr lang="ru-RU" sz="4400" b="1" dirty="0" smtClean="0">
              <a:solidFill>
                <a:schemeClr val="bg1"/>
              </a:solidFill>
              <a:latin typeface="Times New Roman" pitchFamily="18" charset="0"/>
              <a:cs typeface="Times New Roman" pitchFamily="18" charset="0"/>
            </a:endParaRPr>
          </a:p>
          <a:p>
            <a:pPr algn="ctr"/>
            <a:r>
              <a:rPr lang="ru-RU" sz="4400" b="1" dirty="0">
                <a:solidFill>
                  <a:schemeClr val="bg1"/>
                </a:solidFill>
                <a:latin typeface="Times New Roman" pitchFamily="18" charset="0"/>
                <a:cs typeface="Times New Roman" pitchFamily="18" charset="0"/>
              </a:rPr>
              <a:t>н</a:t>
            </a:r>
            <a:r>
              <a:rPr lang="ru-RU" sz="4400" b="1" dirty="0" smtClean="0">
                <a:solidFill>
                  <a:schemeClr val="bg1"/>
                </a:solidFill>
                <a:latin typeface="Times New Roman" pitchFamily="18" charset="0"/>
                <a:cs typeface="Times New Roman" pitchFamily="18" charset="0"/>
              </a:rPr>
              <a:t>а </a:t>
            </a:r>
            <a:r>
              <a:rPr lang="ru-RU" sz="4400" b="1" dirty="0" smtClean="0">
                <a:solidFill>
                  <a:schemeClr val="bg1"/>
                </a:solidFill>
                <a:latin typeface="Times New Roman" pitchFamily="18" charset="0"/>
                <a:cs typeface="Times New Roman" pitchFamily="18" charset="0"/>
              </a:rPr>
              <a:t>тему:</a:t>
            </a:r>
          </a:p>
          <a:p>
            <a:pPr algn="ctr"/>
            <a:r>
              <a:rPr lang="ru-RU" sz="4400" b="1" dirty="0" smtClean="0">
                <a:solidFill>
                  <a:schemeClr val="bg1"/>
                </a:solidFill>
                <a:latin typeface="Times New Roman" pitchFamily="18" charset="0"/>
                <a:cs typeface="Times New Roman" pitchFamily="18" charset="0"/>
              </a:rPr>
              <a:t>«ОСНОВЫ </a:t>
            </a:r>
            <a:r>
              <a:rPr lang="ru-RU" sz="4400" b="1" dirty="0" smtClean="0">
                <a:solidFill>
                  <a:schemeClr val="bg1"/>
                </a:solidFill>
                <a:latin typeface="Times New Roman" pitchFamily="18" charset="0"/>
                <a:cs typeface="Times New Roman" pitchFamily="18" charset="0"/>
              </a:rPr>
              <a:t>ТЕОРЕТИЧЕСКОЙ ПОДГОТОВКИ ЮНЫХ ФУТБОЛИСТОВ</a:t>
            </a:r>
            <a:r>
              <a:rPr lang="ru-RU" sz="4400" b="1" dirty="0" smtClean="0">
                <a:solidFill>
                  <a:schemeClr val="bg1"/>
                </a:solidFill>
                <a:latin typeface="Times New Roman" pitchFamily="18" charset="0"/>
                <a:cs typeface="Times New Roman" pitchFamily="18" charset="0"/>
              </a:rPr>
              <a:t>»</a:t>
            </a:r>
          </a:p>
          <a:p>
            <a:pPr algn="ctr"/>
            <a:endParaRPr lang="ru-RU" sz="1900" b="1" dirty="0" smtClean="0">
              <a:solidFill>
                <a:schemeClr val="bg1"/>
              </a:solidFill>
              <a:latin typeface="Times New Roman" pitchFamily="18" charset="0"/>
              <a:cs typeface="Times New Roman" pitchFamily="18" charset="0"/>
            </a:endParaRPr>
          </a:p>
          <a:p>
            <a:pPr algn="ctr"/>
            <a:endParaRPr lang="ru-RU" sz="1900" b="1" dirty="0" smtClean="0">
              <a:solidFill>
                <a:schemeClr val="bg1"/>
              </a:solidFill>
              <a:latin typeface="Times New Roman" pitchFamily="18" charset="0"/>
              <a:cs typeface="Times New Roman" pitchFamily="18" charset="0"/>
            </a:endParaRPr>
          </a:p>
          <a:p>
            <a:pPr algn="ctr"/>
            <a:endParaRPr lang="ru-RU" sz="1900" b="1" dirty="0" smtClean="0">
              <a:solidFill>
                <a:schemeClr val="bg1"/>
              </a:solidFill>
              <a:latin typeface="Times New Roman" pitchFamily="18" charset="0"/>
              <a:cs typeface="Times New Roman" pitchFamily="18" charset="0"/>
            </a:endParaRPr>
          </a:p>
          <a:p>
            <a:pPr algn="ctr"/>
            <a:endParaRPr lang="ru-RU" sz="1900" b="1" dirty="0" smtClean="0">
              <a:solidFill>
                <a:schemeClr val="bg1"/>
              </a:solidFill>
              <a:latin typeface="Times New Roman" pitchFamily="18" charset="0"/>
              <a:cs typeface="Times New Roman" pitchFamily="18" charset="0"/>
            </a:endParaRPr>
          </a:p>
          <a:p>
            <a:pPr algn="ctr"/>
            <a:endParaRPr lang="ru-RU" sz="1900" b="1" dirty="0" smtClean="0">
              <a:solidFill>
                <a:schemeClr val="bg1"/>
              </a:solidFill>
              <a:latin typeface="Times New Roman" pitchFamily="18" charset="0"/>
              <a:cs typeface="Times New Roman" pitchFamily="18" charset="0"/>
            </a:endParaRPr>
          </a:p>
          <a:p>
            <a:r>
              <a:rPr lang="ru-RU" sz="1900" b="1" dirty="0" smtClean="0">
                <a:solidFill>
                  <a:schemeClr val="bg1"/>
                </a:solidFill>
                <a:latin typeface="Times New Roman" pitchFamily="18" charset="0"/>
                <a:cs typeface="Times New Roman" pitchFamily="18" charset="0"/>
              </a:rPr>
              <a:t>                                                                                                             </a:t>
            </a:r>
            <a:r>
              <a:rPr lang="ru-RU" sz="1900" b="1" dirty="0" smtClean="0">
                <a:solidFill>
                  <a:schemeClr val="bg1"/>
                </a:solidFill>
                <a:latin typeface="Times New Roman" pitchFamily="18" charset="0"/>
                <a:cs typeface="Times New Roman" pitchFamily="18" charset="0"/>
              </a:rPr>
              <a:t> Тренер-преподаватель </a:t>
            </a:r>
          </a:p>
          <a:p>
            <a:r>
              <a:rPr lang="ru-RU" sz="1900" b="1" dirty="0" smtClean="0">
                <a:solidFill>
                  <a:schemeClr val="bg1"/>
                </a:solidFill>
                <a:latin typeface="Times New Roman" pitchFamily="18" charset="0"/>
                <a:cs typeface="Times New Roman" pitchFamily="18" charset="0"/>
              </a:rPr>
              <a:t> </a:t>
            </a:r>
            <a:r>
              <a:rPr lang="ru-RU" sz="1900" b="1" dirty="0" smtClean="0">
                <a:solidFill>
                  <a:schemeClr val="bg1"/>
                </a:solidFill>
                <a:latin typeface="Times New Roman" pitchFamily="18" charset="0"/>
                <a:cs typeface="Times New Roman" pitchFamily="18" charset="0"/>
              </a:rPr>
              <a:t>                                                                                                              </a:t>
            </a:r>
            <a:r>
              <a:rPr lang="ru-RU" sz="1900" b="1" dirty="0" smtClean="0">
                <a:solidFill>
                  <a:schemeClr val="bg1"/>
                </a:solidFill>
                <a:latin typeface="Times New Roman" pitchFamily="18" charset="0"/>
                <a:cs typeface="Times New Roman" pitchFamily="18" charset="0"/>
              </a:rPr>
              <a:t>МАУ ДО ДЮСШ г.Уварово</a:t>
            </a:r>
          </a:p>
          <a:p>
            <a:r>
              <a:rPr lang="ru-RU" sz="1900" b="1" dirty="0" smtClean="0">
                <a:solidFill>
                  <a:schemeClr val="bg1"/>
                </a:solidFill>
                <a:latin typeface="Times New Roman" pitchFamily="18" charset="0"/>
                <a:cs typeface="Times New Roman" pitchFamily="18" charset="0"/>
              </a:rPr>
              <a:t> </a:t>
            </a:r>
            <a:r>
              <a:rPr lang="ru-RU" sz="1900" b="1" dirty="0" smtClean="0">
                <a:solidFill>
                  <a:schemeClr val="bg1"/>
                </a:solidFill>
                <a:latin typeface="Times New Roman" pitchFamily="18" charset="0"/>
                <a:cs typeface="Times New Roman" pitchFamily="18" charset="0"/>
              </a:rPr>
              <a:t>                                                                                                            </a:t>
            </a:r>
            <a:r>
              <a:rPr lang="ru-RU" sz="1900" b="1" dirty="0" smtClean="0">
                <a:solidFill>
                  <a:schemeClr val="bg1"/>
                </a:solidFill>
                <a:latin typeface="Times New Roman" pitchFamily="18" charset="0"/>
                <a:cs typeface="Times New Roman" pitchFamily="18" charset="0"/>
              </a:rPr>
              <a:t> </a:t>
            </a:r>
            <a:r>
              <a:rPr lang="ru-RU" sz="1900" b="1" dirty="0" err="1" smtClean="0">
                <a:solidFill>
                  <a:schemeClr val="bg1"/>
                </a:solidFill>
                <a:latin typeface="Times New Roman" pitchFamily="18" charset="0"/>
                <a:cs typeface="Times New Roman" pitchFamily="18" charset="0"/>
              </a:rPr>
              <a:t>Немтинов</a:t>
            </a:r>
            <a:r>
              <a:rPr lang="ru-RU" sz="1900" b="1" dirty="0" smtClean="0">
                <a:solidFill>
                  <a:schemeClr val="bg1"/>
                </a:solidFill>
                <a:latin typeface="Times New Roman" pitchFamily="18" charset="0"/>
                <a:cs typeface="Times New Roman" pitchFamily="18" charset="0"/>
              </a:rPr>
              <a:t> Андрей Александрович</a:t>
            </a:r>
          </a:p>
          <a:p>
            <a:endParaRPr lang="ru-RU" sz="1700" b="1" dirty="0" smtClean="0">
              <a:solidFill>
                <a:schemeClr val="bg1"/>
              </a:solidFill>
            </a:endParaRPr>
          </a:p>
          <a:p>
            <a:r>
              <a:rPr lang="ru-RU" sz="1700" b="1" dirty="0" smtClean="0">
                <a:solidFill>
                  <a:schemeClr val="bg1"/>
                </a:solidFill>
              </a:rPr>
              <a:t>                                                                                    2021    </a:t>
            </a:r>
            <a:endParaRPr lang="ru-RU" sz="1700" b="1" dirty="0">
              <a:solidFill>
                <a:schemeClr val="bg1"/>
              </a:solidFill>
            </a:endParaRPr>
          </a:p>
        </p:txBody>
      </p:sp>
    </p:spTree>
    <p:extLst>
      <p:ext uri="{BB962C8B-B14F-4D97-AF65-F5344CB8AC3E}">
        <p14:creationId xmlns:p14="http://schemas.microsoft.com/office/powerpoint/2010/main" xmlns="" val="750884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64291" y="0"/>
            <a:ext cx="11237565" cy="5352288"/>
          </a:xfrm>
        </p:spPr>
        <p:txBody>
          <a:bodyPr>
            <a:normAutofit/>
          </a:bodyPr>
          <a:lstStyle/>
          <a:p>
            <a:pPr algn="just"/>
            <a:r>
              <a:rPr lang="ru-RU" sz="2500" dirty="0" smtClean="0">
                <a:solidFill>
                  <a:schemeClr val="bg1"/>
                </a:solidFill>
              </a:rPr>
              <a:t>         </a:t>
            </a:r>
          </a:p>
          <a:p>
            <a:pPr algn="just">
              <a:lnSpc>
                <a:spcPct val="120000"/>
              </a:lnSpc>
            </a:pPr>
            <a:r>
              <a:rPr lang="ru-RU" sz="2300" dirty="0" smtClean="0">
                <a:solidFill>
                  <a:schemeClr val="bg1"/>
                </a:solidFill>
              </a:rPr>
              <a:t>            </a:t>
            </a:r>
            <a:endParaRPr lang="ru-RU" sz="2900" dirty="0">
              <a:solidFill>
                <a:schemeClr val="bg1"/>
              </a:solidFill>
            </a:endParaRPr>
          </a:p>
        </p:txBody>
      </p:sp>
      <p:sp>
        <p:nvSpPr>
          <p:cNvPr id="2" name="Прямоугольник 1"/>
          <p:cNvSpPr/>
          <p:nvPr/>
        </p:nvSpPr>
        <p:spPr>
          <a:xfrm>
            <a:off x="299803" y="185307"/>
            <a:ext cx="11382132" cy="6278642"/>
          </a:xfrm>
          <a:prstGeom prst="rect">
            <a:avLst/>
          </a:prstGeom>
        </p:spPr>
        <p:txBody>
          <a:bodyPr wrap="square">
            <a:spAutoFit/>
          </a:bodyPr>
          <a:lstStyle/>
          <a:p>
            <a:endParaRPr lang="ru-RU" sz="2200" b="1" dirty="0" smtClean="0">
              <a:solidFill>
                <a:schemeClr val="bg1"/>
              </a:solidFill>
              <a:latin typeface="Times New Roman" panose="02020603050405020304" pitchFamily="18" charset="0"/>
              <a:cs typeface="Times New Roman" panose="02020603050405020304" pitchFamily="18" charset="0"/>
            </a:endParaRPr>
          </a:p>
          <a:p>
            <a:pPr algn="ctr"/>
            <a:r>
              <a:rPr lang="ru-RU" sz="2000" b="1" dirty="0">
                <a:solidFill>
                  <a:schemeClr val="bg1"/>
                </a:solidFill>
                <a:latin typeface="Times New Roman" panose="02020603050405020304" pitchFamily="18" charset="0"/>
                <a:cs typeface="Times New Roman" panose="02020603050405020304" pitchFamily="18" charset="0"/>
              </a:rPr>
              <a:t>            </a:t>
            </a:r>
            <a:r>
              <a:rPr lang="ru-RU" sz="2000" b="1" u="sng" dirty="0">
                <a:solidFill>
                  <a:schemeClr val="bg1"/>
                </a:solidFill>
                <a:latin typeface="Times New Roman" panose="02020603050405020304" pitchFamily="18" charset="0"/>
                <a:cs typeface="Times New Roman" panose="02020603050405020304" pitchFamily="18" charset="0"/>
              </a:rPr>
              <a:t>Список использованной литературы</a:t>
            </a:r>
          </a:p>
          <a:p>
            <a:pPr algn="just"/>
            <a:r>
              <a:rPr lang="ru-RU" sz="2000" u="sng" dirty="0">
                <a:solidFill>
                  <a:schemeClr val="bg1"/>
                </a:solidFill>
                <a:latin typeface="Times New Roman" panose="02020603050405020304" pitchFamily="18" charset="0"/>
                <a:cs typeface="Times New Roman" panose="02020603050405020304" pitchFamily="18" charset="0"/>
              </a:rPr>
              <a:t>1</a:t>
            </a:r>
            <a:r>
              <a:rPr lang="ru-RU" sz="2000" u="sng" dirty="0" smtClean="0">
                <a:solidFill>
                  <a:schemeClr val="bg1"/>
                </a:solidFill>
                <a:latin typeface="Times New Roman" panose="02020603050405020304" pitchFamily="18" charset="0"/>
                <a:cs typeface="Times New Roman" panose="02020603050405020304" pitchFamily="18" charset="0"/>
              </a:rPr>
              <a:t>. </a:t>
            </a:r>
            <a:r>
              <a:rPr lang="ru-RU" sz="2000" u="sng" dirty="0" err="1" smtClean="0">
                <a:solidFill>
                  <a:schemeClr val="bg1"/>
                </a:solidFill>
                <a:latin typeface="Times New Roman" panose="02020603050405020304" pitchFamily="18" charset="0"/>
                <a:cs typeface="Times New Roman" panose="02020603050405020304" pitchFamily="18" charset="0"/>
              </a:rPr>
              <a:t>Полишкис</a:t>
            </a:r>
            <a:r>
              <a:rPr lang="ru-RU" sz="2000" u="sng" dirty="0" smtClean="0">
                <a:solidFill>
                  <a:schemeClr val="bg1"/>
                </a:solidFill>
                <a:latin typeface="Times New Roman" panose="02020603050405020304" pitchFamily="18" charset="0"/>
                <a:cs typeface="Times New Roman" panose="02020603050405020304" pitchFamily="18" charset="0"/>
              </a:rPr>
              <a:t> М.С. "Футбол</a:t>
            </a:r>
            <a:r>
              <a:rPr lang="ru-RU" sz="2000" u="sng" dirty="0">
                <a:solidFill>
                  <a:schemeClr val="bg1"/>
                </a:solidFill>
                <a:latin typeface="Times New Roman" panose="02020603050405020304" pitchFamily="18" charset="0"/>
                <a:cs typeface="Times New Roman" panose="02020603050405020304" pitchFamily="18" charset="0"/>
              </a:rPr>
              <a:t>" - учебник для институтов физической культуры и спорта. Москва, 1999. </a:t>
            </a:r>
            <a:endParaRPr lang="ru-RU" sz="2000" u="sng" dirty="0" smtClean="0">
              <a:solidFill>
                <a:schemeClr val="bg1"/>
              </a:solidFill>
              <a:latin typeface="Times New Roman" panose="02020603050405020304" pitchFamily="18" charset="0"/>
              <a:cs typeface="Times New Roman" panose="02020603050405020304" pitchFamily="18" charset="0"/>
            </a:endParaRPr>
          </a:p>
          <a:p>
            <a:pPr algn="just"/>
            <a:r>
              <a:rPr lang="ru-RU" sz="2000" u="sng" dirty="0">
                <a:solidFill>
                  <a:schemeClr val="bg1"/>
                </a:solidFill>
                <a:latin typeface="Times New Roman" panose="02020603050405020304" pitchFamily="18" charset="0"/>
                <a:cs typeface="Times New Roman" panose="02020603050405020304" pitchFamily="18" charset="0"/>
              </a:rPr>
              <a:t>2</a:t>
            </a:r>
            <a:r>
              <a:rPr lang="ru-RU" sz="2000" u="sng" dirty="0" smtClean="0">
                <a:solidFill>
                  <a:schemeClr val="bg1"/>
                </a:solidFill>
                <a:latin typeface="Times New Roman" panose="02020603050405020304" pitchFamily="18" charset="0"/>
                <a:cs typeface="Times New Roman" panose="02020603050405020304" pitchFamily="18" charset="0"/>
              </a:rPr>
              <a:t>. </a:t>
            </a:r>
            <a:r>
              <a:rPr lang="ru-RU" sz="2000" u="sng" dirty="0" err="1">
                <a:solidFill>
                  <a:schemeClr val="bg1"/>
                </a:solidFill>
                <a:latin typeface="Times New Roman" panose="02020603050405020304" pitchFamily="18" charset="0"/>
                <a:cs typeface="Times New Roman" panose="02020603050405020304" pitchFamily="18" charset="0"/>
              </a:rPr>
              <a:t>Буйлин</a:t>
            </a:r>
            <a:r>
              <a:rPr lang="ru-RU" sz="2000" u="sng" dirty="0">
                <a:solidFill>
                  <a:schemeClr val="bg1"/>
                </a:solidFill>
                <a:latin typeface="Times New Roman" panose="02020603050405020304" pitchFamily="18" charset="0"/>
                <a:cs typeface="Times New Roman" panose="02020603050405020304" pitchFamily="18" charset="0"/>
              </a:rPr>
              <a:t> Ю.Ф. Теоретическая подготовка юных спортсменов / Ю.Ф. </a:t>
            </a:r>
            <a:r>
              <a:rPr lang="ru-RU" sz="2000" u="sng" dirty="0" err="1">
                <a:solidFill>
                  <a:schemeClr val="bg1"/>
                </a:solidFill>
                <a:latin typeface="Times New Roman" panose="02020603050405020304" pitchFamily="18" charset="0"/>
                <a:cs typeface="Times New Roman" panose="02020603050405020304" pitchFamily="18" charset="0"/>
              </a:rPr>
              <a:t>Буйлин</a:t>
            </a:r>
            <a:r>
              <a:rPr lang="ru-RU" sz="2000" u="sng" dirty="0">
                <a:solidFill>
                  <a:schemeClr val="bg1"/>
                </a:solidFill>
                <a:latin typeface="Times New Roman" panose="02020603050405020304" pitchFamily="18" charset="0"/>
                <a:cs typeface="Times New Roman" panose="02020603050405020304" pitchFamily="18" charset="0"/>
              </a:rPr>
              <a:t>, Ю.Ф. </a:t>
            </a:r>
            <a:r>
              <a:rPr lang="ru-RU" sz="2000" u="sng" dirty="0" err="1">
                <a:solidFill>
                  <a:schemeClr val="bg1"/>
                </a:solidFill>
                <a:latin typeface="Times New Roman" panose="02020603050405020304" pitchFamily="18" charset="0"/>
                <a:cs typeface="Times New Roman" panose="02020603050405020304" pitchFamily="18" charset="0"/>
              </a:rPr>
              <a:t>Курамшин</a:t>
            </a:r>
            <a:r>
              <a:rPr lang="ru-RU" sz="2000" u="sng" dirty="0">
                <a:solidFill>
                  <a:schemeClr val="bg1"/>
                </a:solidFill>
                <a:latin typeface="Times New Roman" panose="02020603050405020304" pitchFamily="18" charset="0"/>
                <a:cs typeface="Times New Roman" panose="02020603050405020304" pitchFamily="18" charset="0"/>
              </a:rPr>
              <a:t>. - Москва: Физкультура и спорт, 1981. - 193с</a:t>
            </a:r>
            <a:r>
              <a:rPr lang="ru-RU" sz="2000" u="sng" dirty="0" smtClean="0">
                <a:solidFill>
                  <a:schemeClr val="bg1"/>
                </a:solidFill>
                <a:latin typeface="Times New Roman" panose="02020603050405020304" pitchFamily="18" charset="0"/>
                <a:cs typeface="Times New Roman" panose="02020603050405020304" pitchFamily="18" charset="0"/>
              </a:rPr>
              <a:t>.</a:t>
            </a:r>
          </a:p>
          <a:p>
            <a:pPr algn="just"/>
            <a:r>
              <a:rPr lang="ru-RU" sz="2000" u="sng" dirty="0">
                <a:solidFill>
                  <a:schemeClr val="bg1"/>
                </a:solidFill>
                <a:latin typeface="Times New Roman" panose="02020603050405020304" pitchFamily="18" charset="0"/>
                <a:cs typeface="Times New Roman" panose="02020603050405020304" pitchFamily="18" charset="0"/>
              </a:rPr>
              <a:t>3</a:t>
            </a:r>
            <a:r>
              <a:rPr lang="ru-RU" sz="2000" u="sng" dirty="0" smtClean="0">
                <a:solidFill>
                  <a:schemeClr val="bg1"/>
                </a:solidFill>
                <a:latin typeface="Times New Roman" panose="02020603050405020304" pitchFamily="18" charset="0"/>
                <a:cs typeface="Times New Roman" panose="02020603050405020304" pitchFamily="18" charset="0"/>
              </a:rPr>
              <a:t>. </a:t>
            </a:r>
            <a:r>
              <a:rPr lang="ru-RU" sz="2000" u="sng" dirty="0">
                <a:solidFill>
                  <a:schemeClr val="bg1"/>
                </a:solidFill>
                <a:latin typeface="Times New Roman" panose="02020603050405020304" pitchFamily="18" charset="0"/>
                <a:cs typeface="Times New Roman" panose="02020603050405020304" pitchFamily="18" charset="0"/>
              </a:rPr>
              <a:t>Лаптев А.П. Юный футболист / А.П. Лаптев, А.А. Сучилин // Физкультура и спорт, 1983. - 255 с.</a:t>
            </a:r>
          </a:p>
          <a:p>
            <a:pPr algn="just"/>
            <a:r>
              <a:rPr lang="ru-RU" sz="2000" u="sng" dirty="0" smtClean="0">
                <a:solidFill>
                  <a:schemeClr val="bg1"/>
                </a:solidFill>
                <a:latin typeface="Times New Roman" panose="02020603050405020304" pitchFamily="18" charset="0"/>
                <a:cs typeface="Times New Roman" panose="02020603050405020304" pitchFamily="18" charset="0"/>
              </a:rPr>
              <a:t>4. </a:t>
            </a:r>
            <a:r>
              <a:rPr lang="ru-RU" sz="2000" u="sng" dirty="0" err="1">
                <a:solidFill>
                  <a:schemeClr val="bg1"/>
                </a:solidFill>
                <a:latin typeface="Times New Roman" panose="02020603050405020304" pitchFamily="18" charset="0"/>
                <a:cs typeface="Times New Roman" panose="02020603050405020304" pitchFamily="18" charset="0"/>
              </a:rPr>
              <a:t>Выжгин</a:t>
            </a:r>
            <a:r>
              <a:rPr lang="ru-RU" sz="2000" u="sng" dirty="0">
                <a:solidFill>
                  <a:schemeClr val="bg1"/>
                </a:solidFill>
                <a:latin typeface="Times New Roman" panose="02020603050405020304" pitchFamily="18" charset="0"/>
                <a:cs typeface="Times New Roman" panose="02020603050405020304" pitchFamily="18" charset="0"/>
              </a:rPr>
              <a:t> В.А. Тактическая подготовка юных футболистов / В.А. </a:t>
            </a:r>
            <a:r>
              <a:rPr lang="ru-RU" sz="2000" u="sng" dirty="0" err="1">
                <a:solidFill>
                  <a:schemeClr val="bg1"/>
                </a:solidFill>
                <a:latin typeface="Times New Roman" panose="02020603050405020304" pitchFamily="18" charset="0"/>
                <a:cs typeface="Times New Roman" panose="02020603050405020304" pitchFamily="18" charset="0"/>
              </a:rPr>
              <a:t>Выжгин</a:t>
            </a:r>
            <a:r>
              <a:rPr lang="ru-RU" sz="2000" u="sng" dirty="0">
                <a:solidFill>
                  <a:schemeClr val="bg1"/>
                </a:solidFill>
                <a:latin typeface="Times New Roman" panose="02020603050405020304" pitchFamily="18" charset="0"/>
                <a:cs typeface="Times New Roman" panose="02020603050405020304" pitchFamily="18" charset="0"/>
              </a:rPr>
              <a:t> //Методические рекомендации. - М.: ГЦОЛИФК, 1977. - 24 с.</a:t>
            </a:r>
          </a:p>
          <a:p>
            <a:pPr algn="just"/>
            <a:r>
              <a:rPr lang="ru-RU" sz="2000" u="sng" dirty="0" smtClean="0">
                <a:solidFill>
                  <a:schemeClr val="bg1"/>
                </a:solidFill>
                <a:latin typeface="Times New Roman" panose="02020603050405020304" pitchFamily="18" charset="0"/>
                <a:cs typeface="Times New Roman" panose="02020603050405020304" pitchFamily="18" charset="0"/>
              </a:rPr>
              <a:t>5. </a:t>
            </a:r>
            <a:r>
              <a:rPr lang="ru-RU" sz="2000" u="sng" dirty="0" err="1">
                <a:solidFill>
                  <a:schemeClr val="bg1"/>
                </a:solidFill>
                <a:latin typeface="Times New Roman" panose="02020603050405020304" pitchFamily="18" charset="0"/>
                <a:cs typeface="Times New Roman" panose="02020603050405020304" pitchFamily="18" charset="0"/>
              </a:rPr>
              <a:t>Зациорский</a:t>
            </a:r>
            <a:r>
              <a:rPr lang="ru-RU" sz="2000" u="sng" dirty="0">
                <a:solidFill>
                  <a:schemeClr val="bg1"/>
                </a:solidFill>
                <a:latin typeface="Times New Roman" panose="02020603050405020304" pitchFamily="18" charset="0"/>
                <a:cs typeface="Times New Roman" panose="02020603050405020304" pitchFamily="18" charset="0"/>
              </a:rPr>
              <a:t> В.М. Основы спортивной метрологии / В.М. </a:t>
            </a:r>
            <a:r>
              <a:rPr lang="ru-RU" sz="2000" u="sng" dirty="0" err="1">
                <a:solidFill>
                  <a:schemeClr val="bg1"/>
                </a:solidFill>
                <a:latin typeface="Times New Roman" panose="02020603050405020304" pitchFamily="18" charset="0"/>
                <a:cs typeface="Times New Roman" panose="02020603050405020304" pitchFamily="18" charset="0"/>
              </a:rPr>
              <a:t>Зациорский</a:t>
            </a:r>
            <a:r>
              <a:rPr lang="ru-RU" sz="2000" u="sng" dirty="0">
                <a:solidFill>
                  <a:schemeClr val="bg1"/>
                </a:solidFill>
                <a:latin typeface="Times New Roman" panose="02020603050405020304" pitchFamily="18" charset="0"/>
                <a:cs typeface="Times New Roman" panose="02020603050405020304" pitchFamily="18" charset="0"/>
              </a:rPr>
              <a:t> //Физкультура и спорт, 1979. - 152 с</a:t>
            </a:r>
            <a:r>
              <a:rPr lang="ru-RU" sz="2000" u="sng" dirty="0" smtClean="0">
                <a:solidFill>
                  <a:schemeClr val="bg1"/>
                </a:solidFill>
                <a:latin typeface="Times New Roman" panose="02020603050405020304" pitchFamily="18" charset="0"/>
                <a:cs typeface="Times New Roman" panose="02020603050405020304" pitchFamily="18" charset="0"/>
              </a:rPr>
              <a:t>.</a:t>
            </a:r>
            <a:endParaRPr lang="ru-RU" sz="2000" u="sng" dirty="0">
              <a:solidFill>
                <a:schemeClr val="bg1"/>
              </a:solidFill>
              <a:latin typeface="Times New Roman" panose="02020603050405020304" pitchFamily="18" charset="0"/>
              <a:cs typeface="Times New Roman" panose="02020603050405020304" pitchFamily="18" charset="0"/>
            </a:endParaRPr>
          </a:p>
          <a:p>
            <a:pPr algn="just"/>
            <a:r>
              <a:rPr lang="ru-RU" sz="2000" u="sng" dirty="0" smtClean="0">
                <a:solidFill>
                  <a:schemeClr val="bg1"/>
                </a:solidFill>
                <a:latin typeface="Times New Roman" panose="02020603050405020304" pitchFamily="18" charset="0"/>
                <a:cs typeface="Times New Roman" panose="02020603050405020304" pitchFamily="18" charset="0"/>
              </a:rPr>
              <a:t>6. </a:t>
            </a:r>
            <a:r>
              <a:rPr lang="ru-RU" sz="2000" u="sng" dirty="0" err="1">
                <a:solidFill>
                  <a:schemeClr val="bg1"/>
                </a:solidFill>
                <a:latin typeface="Times New Roman" panose="02020603050405020304" pitchFamily="18" charset="0"/>
                <a:cs typeface="Times New Roman" panose="02020603050405020304" pitchFamily="18" charset="0"/>
              </a:rPr>
              <a:t>Ашмарин</a:t>
            </a:r>
            <a:r>
              <a:rPr lang="ru-RU" sz="2000" u="sng" dirty="0">
                <a:solidFill>
                  <a:schemeClr val="bg1"/>
                </a:solidFill>
                <a:latin typeface="Times New Roman" panose="02020603050405020304" pitchFamily="18" charset="0"/>
                <a:cs typeface="Times New Roman" panose="02020603050405020304" pitchFamily="18" charset="0"/>
              </a:rPr>
              <a:t> Б.А. Теория и методика педагогического исследования в физическом воспитании / Б.А. </a:t>
            </a:r>
            <a:r>
              <a:rPr lang="ru-RU" sz="2000" u="sng" dirty="0" err="1">
                <a:solidFill>
                  <a:schemeClr val="bg1"/>
                </a:solidFill>
                <a:latin typeface="Times New Roman" panose="02020603050405020304" pitchFamily="18" charset="0"/>
                <a:cs typeface="Times New Roman" panose="02020603050405020304" pitchFamily="18" charset="0"/>
              </a:rPr>
              <a:t>Ашмарин</a:t>
            </a:r>
            <a:r>
              <a:rPr lang="ru-RU" sz="2000" u="sng" dirty="0">
                <a:solidFill>
                  <a:schemeClr val="bg1"/>
                </a:solidFill>
                <a:latin typeface="Times New Roman" panose="02020603050405020304" pitchFamily="18" charset="0"/>
                <a:cs typeface="Times New Roman" panose="02020603050405020304" pitchFamily="18" charset="0"/>
              </a:rPr>
              <a:t> // Пособие для студентов и преподавателей институтов физической культуры. - М.: Физкультура и спорт. 1978. - 223 с.</a:t>
            </a:r>
          </a:p>
          <a:p>
            <a:pPr algn="just"/>
            <a:r>
              <a:rPr lang="ru-RU" sz="2000" u="sng" dirty="0" smtClean="0">
                <a:solidFill>
                  <a:schemeClr val="bg1"/>
                </a:solidFill>
                <a:latin typeface="Times New Roman" panose="02020603050405020304" pitchFamily="18" charset="0"/>
                <a:cs typeface="Times New Roman" panose="02020603050405020304" pitchFamily="18" charset="0"/>
              </a:rPr>
              <a:t>7. </a:t>
            </a:r>
            <a:r>
              <a:rPr lang="ru-RU" sz="2000" u="sng" dirty="0">
                <a:solidFill>
                  <a:schemeClr val="bg1"/>
                </a:solidFill>
                <a:latin typeface="Times New Roman" panose="02020603050405020304" pitchFamily="18" charset="0"/>
                <a:cs typeface="Times New Roman" panose="02020603050405020304" pitchFamily="18" charset="0"/>
              </a:rPr>
              <a:t>Абрамов Г.С. Практикум по возрастной психологии: учеб. пособие для вузов / Г.С. Абрамов. - М., 1998. - 212 с</a:t>
            </a:r>
            <a:r>
              <a:rPr lang="ru-RU" sz="2000" u="sng" dirty="0" smtClean="0">
                <a:solidFill>
                  <a:schemeClr val="bg1"/>
                </a:solidFill>
                <a:latin typeface="Times New Roman" panose="02020603050405020304" pitchFamily="18" charset="0"/>
                <a:cs typeface="Times New Roman" panose="02020603050405020304" pitchFamily="18" charset="0"/>
              </a:rPr>
              <a:t>.</a:t>
            </a:r>
          </a:p>
          <a:p>
            <a:pPr algn="just"/>
            <a:r>
              <a:rPr lang="ru-RU" sz="2000" u="sng" dirty="0" smtClean="0">
                <a:solidFill>
                  <a:schemeClr val="bg1"/>
                </a:solidFill>
                <a:latin typeface="Times New Roman" panose="02020603050405020304" pitchFamily="18" charset="0"/>
                <a:cs typeface="Times New Roman" panose="02020603050405020304" pitchFamily="18" charset="0"/>
              </a:rPr>
              <a:t>8. </a:t>
            </a:r>
            <a:r>
              <a:rPr lang="ru-RU" sz="2000" u="sng" dirty="0">
                <a:solidFill>
                  <a:schemeClr val="bg1"/>
                </a:solidFill>
                <a:latin typeface="Times New Roman" panose="02020603050405020304" pitchFamily="18" charset="0"/>
                <a:cs typeface="Times New Roman" panose="02020603050405020304" pitchFamily="18" charset="0"/>
              </a:rPr>
              <a:t>Басим Ф.А. Контроль за тактической подготовленностью юных футболистов: </a:t>
            </a:r>
            <a:r>
              <a:rPr lang="ru-RU" sz="2000" u="sng" dirty="0" err="1">
                <a:solidFill>
                  <a:schemeClr val="bg1"/>
                </a:solidFill>
                <a:latin typeface="Times New Roman" panose="02020603050405020304" pitchFamily="18" charset="0"/>
                <a:cs typeface="Times New Roman" panose="02020603050405020304" pitchFamily="18" charset="0"/>
              </a:rPr>
              <a:t>автореф</a:t>
            </a:r>
            <a:r>
              <a:rPr lang="ru-RU" sz="2000" u="sng" dirty="0">
                <a:solidFill>
                  <a:schemeClr val="bg1"/>
                </a:solidFill>
                <a:latin typeface="Times New Roman" panose="02020603050405020304" pitchFamily="18" charset="0"/>
                <a:cs typeface="Times New Roman" panose="02020603050405020304" pitchFamily="18" charset="0"/>
              </a:rPr>
              <a:t>. </a:t>
            </a:r>
            <a:r>
              <a:rPr lang="ru-RU" sz="2000" u="sng" dirty="0" err="1">
                <a:solidFill>
                  <a:schemeClr val="bg1"/>
                </a:solidFill>
                <a:latin typeface="Times New Roman" panose="02020603050405020304" pitchFamily="18" charset="0"/>
                <a:cs typeface="Times New Roman" panose="02020603050405020304" pitchFamily="18" charset="0"/>
              </a:rPr>
              <a:t>дис</a:t>
            </a:r>
            <a:r>
              <a:rPr lang="ru-RU" sz="2000" u="sng" dirty="0">
                <a:solidFill>
                  <a:schemeClr val="bg1"/>
                </a:solidFill>
                <a:latin typeface="Times New Roman" panose="02020603050405020304" pitchFamily="18" charset="0"/>
                <a:cs typeface="Times New Roman" panose="02020603050405020304" pitchFamily="18" charset="0"/>
              </a:rPr>
              <a:t>. канд. </a:t>
            </a:r>
            <a:r>
              <a:rPr lang="ru-RU" sz="2000" u="sng" dirty="0" err="1">
                <a:solidFill>
                  <a:schemeClr val="bg1"/>
                </a:solidFill>
                <a:latin typeface="Times New Roman" panose="02020603050405020304" pitchFamily="18" charset="0"/>
                <a:cs typeface="Times New Roman" panose="02020603050405020304" pitchFamily="18" charset="0"/>
              </a:rPr>
              <a:t>пед</a:t>
            </a:r>
            <a:r>
              <a:rPr lang="ru-RU" sz="2000" u="sng" dirty="0">
                <a:solidFill>
                  <a:schemeClr val="bg1"/>
                </a:solidFill>
                <a:latin typeface="Times New Roman" panose="02020603050405020304" pitchFamily="18" charset="0"/>
                <a:cs typeface="Times New Roman" panose="02020603050405020304" pitchFamily="18" charset="0"/>
              </a:rPr>
              <a:t>. наук / Ф.А. Басим; РГАФК. - М» 1984, - 26 с</a:t>
            </a:r>
            <a:r>
              <a:rPr lang="ru-RU" sz="2000" u="sng" dirty="0" smtClean="0">
                <a:solidFill>
                  <a:schemeClr val="bg1"/>
                </a:solidFill>
                <a:latin typeface="Times New Roman" panose="02020603050405020304" pitchFamily="18" charset="0"/>
                <a:cs typeface="Times New Roman" panose="02020603050405020304" pitchFamily="18" charset="0"/>
              </a:rPr>
              <a:t>.</a:t>
            </a:r>
            <a:endParaRPr lang="ru-RU" sz="2000" u="sng" dirty="0">
              <a:solidFill>
                <a:schemeClr val="bg1"/>
              </a:solidFill>
              <a:latin typeface="Times New Roman" panose="02020603050405020304" pitchFamily="18" charset="0"/>
              <a:cs typeface="Times New Roman" panose="02020603050405020304" pitchFamily="18" charset="0"/>
            </a:endParaRPr>
          </a:p>
          <a:p>
            <a:pPr algn="just"/>
            <a:r>
              <a:rPr lang="ru-RU" sz="2000" u="sng" dirty="0">
                <a:solidFill>
                  <a:schemeClr val="bg1"/>
                </a:solidFill>
                <a:latin typeface="Times New Roman" panose="02020603050405020304" pitchFamily="18" charset="0"/>
                <a:cs typeface="Times New Roman" panose="02020603050405020304" pitchFamily="18" charset="0"/>
              </a:rPr>
              <a:t>9</a:t>
            </a:r>
            <a:r>
              <a:rPr lang="ru-RU" sz="2000" u="sng" dirty="0" smtClean="0">
                <a:solidFill>
                  <a:schemeClr val="bg1"/>
                </a:solidFill>
                <a:latin typeface="Times New Roman" panose="02020603050405020304" pitchFamily="18" charset="0"/>
                <a:cs typeface="Times New Roman" panose="02020603050405020304" pitchFamily="18" charset="0"/>
              </a:rPr>
              <a:t>. </a:t>
            </a:r>
            <a:r>
              <a:rPr lang="ru-RU" sz="2000" u="sng" dirty="0" err="1">
                <a:solidFill>
                  <a:schemeClr val="bg1"/>
                </a:solidFill>
                <a:latin typeface="Times New Roman" panose="02020603050405020304" pitchFamily="18" charset="0"/>
                <a:cs typeface="Times New Roman" panose="02020603050405020304" pitchFamily="18" charset="0"/>
              </a:rPr>
              <a:t>Джармен</a:t>
            </a:r>
            <a:r>
              <a:rPr lang="ru-RU" sz="2000" u="sng" dirty="0">
                <a:solidFill>
                  <a:schemeClr val="bg1"/>
                </a:solidFill>
                <a:latin typeface="Times New Roman" panose="02020603050405020304" pitchFamily="18" charset="0"/>
                <a:cs typeface="Times New Roman" panose="02020603050405020304" pitchFamily="18" charset="0"/>
              </a:rPr>
              <a:t> Д. Футбол для юных / Д. </a:t>
            </a:r>
            <a:r>
              <a:rPr lang="ru-RU" sz="2000" u="sng" dirty="0" err="1">
                <a:solidFill>
                  <a:schemeClr val="bg1"/>
                </a:solidFill>
                <a:latin typeface="Times New Roman" panose="02020603050405020304" pitchFamily="18" charset="0"/>
                <a:cs typeface="Times New Roman" panose="02020603050405020304" pitchFamily="18" charset="0"/>
              </a:rPr>
              <a:t>Джармен</a:t>
            </a:r>
            <a:r>
              <a:rPr lang="ru-RU" sz="2000" u="sng" dirty="0">
                <a:solidFill>
                  <a:schemeClr val="bg1"/>
                </a:solidFill>
                <a:latin typeface="Times New Roman" panose="02020603050405020304" pitchFamily="18" charset="0"/>
                <a:cs typeface="Times New Roman" panose="02020603050405020304" pitchFamily="18" charset="0"/>
              </a:rPr>
              <a:t> // Пер. с англ. - М.: Физкультура и спорт, 1982. - 61 с.</a:t>
            </a:r>
          </a:p>
          <a:p>
            <a:pPr algn="just"/>
            <a:r>
              <a:rPr lang="ru-RU" sz="2000" u="sng" dirty="0" smtClean="0">
                <a:solidFill>
                  <a:schemeClr val="bg1"/>
                </a:solidFill>
                <a:latin typeface="Times New Roman" panose="02020603050405020304" pitchFamily="18" charset="0"/>
                <a:cs typeface="Times New Roman" panose="02020603050405020304" pitchFamily="18" charset="0"/>
              </a:rPr>
              <a:t>10</a:t>
            </a:r>
            <a:r>
              <a:rPr lang="ru-RU" sz="2000" u="sng" dirty="0">
                <a:solidFill>
                  <a:schemeClr val="bg1"/>
                </a:solidFill>
                <a:latin typeface="Times New Roman" panose="02020603050405020304" pitchFamily="18" charset="0"/>
                <a:cs typeface="Times New Roman" panose="02020603050405020304" pitchFamily="18" charset="0"/>
              </a:rPr>
              <a:t>. Козловский В.И. Юный футболист / В.И. Козловский // Физкультура и спорт, 1974. - №6.-с. 155-169</a:t>
            </a:r>
            <a:r>
              <a:rPr lang="ru-RU" sz="2000" u="sng" dirty="0" smtClean="0">
                <a:solidFill>
                  <a:schemeClr val="bg1"/>
                </a:solidFill>
                <a:latin typeface="Times New Roman" panose="02020603050405020304" pitchFamily="18" charset="0"/>
                <a:cs typeface="Times New Roman" panose="02020603050405020304" pitchFamily="18" charset="0"/>
              </a:rPr>
              <a:t>.</a:t>
            </a:r>
            <a:endParaRPr lang="ru-RU" sz="2000" u="sng"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70028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39242" y="0"/>
            <a:ext cx="11117644" cy="5036695"/>
          </a:xfrm>
        </p:spPr>
        <p:txBody>
          <a:bodyPr>
            <a:normAutofit fontScale="25000" lnSpcReduction="20000"/>
          </a:bodyPr>
          <a:lstStyle/>
          <a:p>
            <a:pPr algn="just"/>
            <a:r>
              <a:rPr lang="ru-RU" sz="2500" dirty="0" smtClean="0">
                <a:solidFill>
                  <a:schemeClr val="bg1"/>
                </a:solidFill>
              </a:rPr>
              <a:t>         </a:t>
            </a:r>
          </a:p>
          <a:p>
            <a:pPr algn="just">
              <a:lnSpc>
                <a:spcPct val="120000"/>
              </a:lnSpc>
            </a:pPr>
            <a:r>
              <a:rPr lang="ru-RU" sz="8000" dirty="0" smtClean="0">
                <a:solidFill>
                  <a:schemeClr val="bg1"/>
                </a:solidFill>
                <a:latin typeface="Times New Roman" panose="02020603050405020304" pitchFamily="18" charset="0"/>
                <a:cs typeface="Times New Roman" panose="02020603050405020304" pitchFamily="18" charset="0"/>
              </a:rPr>
              <a:t>           Теоретическая </a:t>
            </a:r>
            <a:r>
              <a:rPr lang="ru-RU" sz="8000" dirty="0">
                <a:solidFill>
                  <a:schemeClr val="bg1"/>
                </a:solidFill>
                <a:latin typeface="Times New Roman" panose="02020603050405020304" pitchFamily="18" charset="0"/>
                <a:cs typeface="Times New Roman" panose="02020603050405020304" pitchFamily="18" charset="0"/>
              </a:rPr>
              <a:t>подготовка начинается с первого года обучения в специализированных учебно-спортивных учреждениях и является неотъемлемой составной частью разносторонней подготовки </a:t>
            </a:r>
            <a:r>
              <a:rPr lang="ru-RU" sz="8000" dirty="0" smtClean="0">
                <a:solidFill>
                  <a:schemeClr val="bg1"/>
                </a:solidFill>
                <a:latin typeface="Times New Roman" panose="02020603050405020304" pitchFamily="18" charset="0"/>
                <a:cs typeface="Times New Roman" panose="02020603050405020304" pitchFamily="18" charset="0"/>
              </a:rPr>
              <a:t>футболиста.</a:t>
            </a:r>
          </a:p>
          <a:p>
            <a:pPr algn="just">
              <a:lnSpc>
                <a:spcPct val="120000"/>
              </a:lnSpc>
            </a:pPr>
            <a:r>
              <a:rPr lang="ru-RU" sz="8000" dirty="0" smtClean="0">
                <a:solidFill>
                  <a:schemeClr val="bg1"/>
                </a:solidFill>
                <a:latin typeface="Times New Roman" panose="02020603050405020304" pitchFamily="18" charset="0"/>
                <a:cs typeface="Times New Roman" panose="02020603050405020304" pitchFamily="18" charset="0"/>
              </a:rPr>
              <a:t>          Требования </a:t>
            </a:r>
            <a:r>
              <a:rPr lang="ru-RU" sz="8000" dirty="0">
                <a:solidFill>
                  <a:schemeClr val="bg1"/>
                </a:solidFill>
                <a:latin typeface="Times New Roman" panose="02020603050405020304" pitchFamily="18" charset="0"/>
                <a:cs typeface="Times New Roman" panose="02020603050405020304" pitchFamily="18" charset="0"/>
              </a:rPr>
              <a:t>в современном футболе, как и в спорте, вообще, настолько </a:t>
            </a:r>
            <a:r>
              <a:rPr lang="ru-RU" sz="8000" dirty="0" smtClean="0">
                <a:solidFill>
                  <a:schemeClr val="bg1"/>
                </a:solidFill>
                <a:latin typeface="Times New Roman" panose="02020603050405020304" pitchFamily="18" charset="0"/>
                <a:cs typeface="Times New Roman" panose="02020603050405020304" pitchFamily="18" charset="0"/>
              </a:rPr>
              <a:t>возросли</a:t>
            </a:r>
            <a:r>
              <a:rPr lang="ru-RU" sz="8000" dirty="0">
                <a:solidFill>
                  <a:schemeClr val="bg1"/>
                </a:solidFill>
                <a:latin typeface="Times New Roman" panose="02020603050405020304" pitchFamily="18" charset="0"/>
                <a:cs typeface="Times New Roman" panose="02020603050405020304" pitchFamily="18" charset="0"/>
              </a:rPr>
              <a:t>, что рассчитывать на достижение высоких спортивных показателей </a:t>
            </a:r>
            <a:r>
              <a:rPr lang="ru-RU" sz="8000" dirty="0" smtClean="0">
                <a:solidFill>
                  <a:schemeClr val="bg1"/>
                </a:solidFill>
                <a:latin typeface="Times New Roman" panose="02020603050405020304" pitchFamily="18" charset="0"/>
                <a:cs typeface="Times New Roman" panose="02020603050405020304" pitchFamily="18" charset="0"/>
              </a:rPr>
              <a:t>могут </a:t>
            </a:r>
            <a:r>
              <a:rPr lang="ru-RU" sz="8000" dirty="0">
                <a:solidFill>
                  <a:schemeClr val="bg1"/>
                </a:solidFill>
                <a:latin typeface="Times New Roman" panose="02020603050405020304" pitchFamily="18" charset="0"/>
                <a:cs typeface="Times New Roman" panose="02020603050405020304" pitchFamily="18" charset="0"/>
              </a:rPr>
              <a:t>лишь спортсмены, у которых высокий уровень физической, </a:t>
            </a:r>
            <a:r>
              <a:rPr lang="ru-RU" sz="8000" dirty="0" smtClean="0">
                <a:solidFill>
                  <a:schemeClr val="bg1"/>
                </a:solidFill>
                <a:latin typeface="Times New Roman" panose="02020603050405020304" pitchFamily="18" charset="0"/>
                <a:cs typeface="Times New Roman" panose="02020603050405020304" pitchFamily="18" charset="0"/>
              </a:rPr>
              <a:t>технико-тактической </a:t>
            </a:r>
            <a:r>
              <a:rPr lang="ru-RU" sz="8000" dirty="0">
                <a:solidFill>
                  <a:schemeClr val="bg1"/>
                </a:solidFill>
                <a:latin typeface="Times New Roman" panose="02020603050405020304" pitchFamily="18" charset="0"/>
                <a:cs typeface="Times New Roman" panose="02020603050405020304" pitchFamily="18" charset="0"/>
              </a:rPr>
              <a:t>и морально-волевой подготовленности сочетается с глубокими </a:t>
            </a:r>
            <a:r>
              <a:rPr lang="ru-RU" sz="8000" dirty="0" smtClean="0">
                <a:solidFill>
                  <a:schemeClr val="bg1"/>
                </a:solidFill>
                <a:latin typeface="Times New Roman" panose="02020603050405020304" pitchFamily="18" charset="0"/>
                <a:cs typeface="Times New Roman" panose="02020603050405020304" pitchFamily="18" charset="0"/>
              </a:rPr>
              <a:t>теоретическими </a:t>
            </a:r>
            <a:r>
              <a:rPr lang="ru-RU" sz="8000" dirty="0">
                <a:solidFill>
                  <a:schemeClr val="bg1"/>
                </a:solidFill>
                <a:latin typeface="Times New Roman" panose="02020603050405020304" pitchFamily="18" charset="0"/>
                <a:cs typeface="Times New Roman" panose="02020603050405020304" pitchFamily="18" charset="0"/>
              </a:rPr>
              <a:t>знаниями.</a:t>
            </a:r>
          </a:p>
          <a:p>
            <a:pPr algn="just">
              <a:lnSpc>
                <a:spcPct val="120000"/>
              </a:lnSpc>
            </a:pPr>
            <a:r>
              <a:rPr lang="ru-RU" sz="8000" dirty="0" smtClean="0">
                <a:solidFill>
                  <a:schemeClr val="bg1"/>
                </a:solidFill>
                <a:latin typeface="Times New Roman" panose="02020603050405020304" pitchFamily="18" charset="0"/>
                <a:cs typeface="Times New Roman" panose="02020603050405020304" pitchFamily="18" charset="0"/>
              </a:rPr>
              <a:t>          Недооценка </a:t>
            </a:r>
            <a:r>
              <a:rPr lang="ru-RU" sz="8000" dirty="0">
                <a:solidFill>
                  <a:schemeClr val="bg1"/>
                </a:solidFill>
                <a:latin typeface="Times New Roman" panose="02020603050405020304" pitchFamily="18" charset="0"/>
                <a:cs typeface="Times New Roman" panose="02020603050405020304" pitchFamily="18" charset="0"/>
              </a:rPr>
              <a:t>теоретической подготовки приводит к тому, что спортсмен </a:t>
            </a:r>
            <a:r>
              <a:rPr lang="ru-RU" sz="8000" dirty="0" smtClean="0">
                <a:solidFill>
                  <a:schemeClr val="bg1"/>
                </a:solidFill>
                <a:latin typeface="Times New Roman" panose="02020603050405020304" pitchFamily="18" charset="0"/>
                <a:cs typeface="Times New Roman" panose="02020603050405020304" pitchFamily="18" charset="0"/>
              </a:rPr>
              <a:t>порой </a:t>
            </a:r>
            <a:r>
              <a:rPr lang="ru-RU" sz="8000" dirty="0">
                <a:solidFill>
                  <a:schemeClr val="bg1"/>
                </a:solidFill>
                <a:latin typeface="Times New Roman" panose="02020603050405020304" pitchFamily="18" charset="0"/>
                <a:cs typeface="Times New Roman" panose="02020603050405020304" pitchFamily="18" charset="0"/>
              </a:rPr>
              <a:t>не понимает сути выполняемых заданий на тренировочных занятиях. </a:t>
            </a:r>
            <a:r>
              <a:rPr lang="ru-RU" sz="8000" dirty="0" smtClean="0">
                <a:solidFill>
                  <a:schemeClr val="bg1"/>
                </a:solidFill>
                <a:latin typeface="Times New Roman" panose="02020603050405020304" pitchFamily="18" charset="0"/>
                <a:cs typeface="Times New Roman" panose="02020603050405020304" pitchFamily="18" charset="0"/>
              </a:rPr>
              <a:t>Непонимание </a:t>
            </a:r>
            <a:r>
              <a:rPr lang="ru-RU" sz="8000" dirty="0">
                <a:solidFill>
                  <a:schemeClr val="bg1"/>
                </a:solidFill>
                <a:latin typeface="Times New Roman" panose="02020603050405020304" pitchFamily="18" charset="0"/>
                <a:cs typeface="Times New Roman" panose="02020603050405020304" pitchFamily="18" charset="0"/>
              </a:rPr>
              <a:t>рождает пассивность, приводит к механическому повторению </a:t>
            </a:r>
            <a:r>
              <a:rPr lang="ru-RU" sz="8000" dirty="0" smtClean="0">
                <a:solidFill>
                  <a:schemeClr val="bg1"/>
                </a:solidFill>
                <a:latin typeface="Times New Roman" panose="02020603050405020304" pitchFamily="18" charset="0"/>
                <a:cs typeface="Times New Roman" panose="02020603050405020304" pitchFamily="18" charset="0"/>
              </a:rPr>
              <a:t>упражнений </a:t>
            </a:r>
            <a:r>
              <a:rPr lang="ru-RU" sz="8000" dirty="0">
                <a:solidFill>
                  <a:schemeClr val="bg1"/>
                </a:solidFill>
                <a:latin typeface="Times New Roman" panose="02020603050405020304" pitchFamily="18" charset="0"/>
                <a:cs typeface="Times New Roman" panose="02020603050405020304" pitchFamily="18" charset="0"/>
              </a:rPr>
              <a:t>и заданий. Отсутствие активности и творческого участия </a:t>
            </a:r>
            <a:r>
              <a:rPr lang="ru-RU" sz="8000" dirty="0" smtClean="0">
                <a:solidFill>
                  <a:schemeClr val="bg1"/>
                </a:solidFill>
                <a:latin typeface="Times New Roman" panose="02020603050405020304" pitchFamily="18" charset="0"/>
                <a:cs typeface="Times New Roman" panose="02020603050405020304" pitchFamily="18" charset="0"/>
              </a:rPr>
              <a:t>спортсмена </a:t>
            </a:r>
            <a:r>
              <a:rPr lang="ru-RU" sz="8000" dirty="0">
                <a:solidFill>
                  <a:schemeClr val="bg1"/>
                </a:solidFill>
                <a:latin typeface="Times New Roman" panose="02020603050405020304" pitchFamily="18" charset="0"/>
                <a:cs typeface="Times New Roman" panose="02020603050405020304" pitchFamily="18" charset="0"/>
              </a:rPr>
              <a:t>в тренировочном процессе нарушает обратную связь в системе </a:t>
            </a:r>
            <a:r>
              <a:rPr lang="ru-RU" sz="8000" dirty="0" smtClean="0">
                <a:solidFill>
                  <a:schemeClr val="bg1"/>
                </a:solidFill>
                <a:latin typeface="Times New Roman" panose="02020603050405020304" pitchFamily="18" charset="0"/>
                <a:cs typeface="Times New Roman" panose="02020603050405020304" pitchFamily="18" charset="0"/>
              </a:rPr>
              <a:t>"</a:t>
            </a:r>
            <a:r>
              <a:rPr lang="ru-RU" sz="8000" dirty="0">
                <a:solidFill>
                  <a:schemeClr val="bg1"/>
                </a:solidFill>
                <a:latin typeface="Times New Roman" panose="02020603050405020304" pitchFamily="18" charset="0"/>
                <a:cs typeface="Times New Roman" panose="02020603050405020304" pitchFamily="18" charset="0"/>
              </a:rPr>
              <a:t>тренер - спортсмен", что в значительной мере снижает эффективность п</a:t>
            </a:r>
            <a:r>
              <a:rPr lang="ru-RU" sz="8000" dirty="0" smtClean="0">
                <a:solidFill>
                  <a:schemeClr val="bg1"/>
                </a:solidFill>
                <a:latin typeface="Times New Roman" panose="02020603050405020304" pitchFamily="18" charset="0"/>
                <a:cs typeface="Times New Roman" panose="02020603050405020304" pitchFamily="18" charset="0"/>
              </a:rPr>
              <a:t>одготовки.</a:t>
            </a:r>
          </a:p>
          <a:p>
            <a:pPr algn="just">
              <a:lnSpc>
                <a:spcPct val="120000"/>
              </a:lnSpc>
            </a:pPr>
            <a:r>
              <a:rPr lang="ru-RU" sz="8000" dirty="0" smtClean="0">
                <a:solidFill>
                  <a:schemeClr val="bg1"/>
                </a:solidFill>
                <a:latin typeface="Times New Roman" panose="02020603050405020304" pitchFamily="18" charset="0"/>
                <a:cs typeface="Times New Roman" panose="02020603050405020304" pitchFamily="18" charset="0"/>
              </a:rPr>
              <a:t>          Таким </a:t>
            </a:r>
            <a:r>
              <a:rPr lang="ru-RU" sz="8000" dirty="0">
                <a:solidFill>
                  <a:schemeClr val="bg1"/>
                </a:solidFill>
                <a:latin typeface="Times New Roman" panose="02020603050405020304" pitchFamily="18" charset="0"/>
                <a:cs typeface="Times New Roman" panose="02020603050405020304" pitchFamily="18" charset="0"/>
              </a:rPr>
              <a:t>образом, теоретическая подготовка рассматривается как своеобразная база повышения физической, технико-тактической и психологической подготовленности юных футболистов, как неотъемлемая часть процесса их совершенствования в ходе многолетней подготовки. Поэтому к проведению теоретических занятий не должно быть формального отношения ни со стороны тренера, ни со стороны футболистов.</a:t>
            </a:r>
          </a:p>
          <a:p>
            <a:pPr algn="just">
              <a:lnSpc>
                <a:spcPct val="120000"/>
              </a:lnSpc>
            </a:pPr>
            <a:endParaRPr lang="ru-RU" sz="8000" dirty="0" smtClean="0">
              <a:solidFill>
                <a:schemeClr val="bg1"/>
              </a:solidFill>
              <a:latin typeface="Times New Roman" panose="02020603050405020304" pitchFamily="18" charset="0"/>
              <a:cs typeface="Times New Roman" panose="02020603050405020304" pitchFamily="18" charset="0"/>
            </a:endParaRPr>
          </a:p>
          <a:p>
            <a:pPr algn="ctr">
              <a:lnSpc>
                <a:spcPct val="120000"/>
              </a:lnSpc>
            </a:pPr>
            <a:endParaRPr lang="ru-RU" sz="2900" dirty="0">
              <a:solidFill>
                <a:schemeClr val="bg1"/>
              </a:solidFill>
            </a:endParaRPr>
          </a:p>
        </p:txBody>
      </p:sp>
    </p:spTree>
    <p:extLst>
      <p:ext uri="{BB962C8B-B14F-4D97-AF65-F5344CB8AC3E}">
        <p14:creationId xmlns:p14="http://schemas.microsoft.com/office/powerpoint/2010/main" xmlns="" val="2489072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4212" y="0"/>
            <a:ext cx="11117644" cy="5352288"/>
          </a:xfrm>
        </p:spPr>
        <p:txBody>
          <a:bodyPr>
            <a:normAutofit/>
          </a:bodyPr>
          <a:lstStyle/>
          <a:p>
            <a:pPr algn="just"/>
            <a:r>
              <a:rPr lang="ru-RU" sz="2500" dirty="0" smtClean="0">
                <a:solidFill>
                  <a:schemeClr val="bg1"/>
                </a:solidFill>
              </a:rPr>
              <a:t>         </a:t>
            </a:r>
          </a:p>
          <a:p>
            <a:pPr algn="just">
              <a:lnSpc>
                <a:spcPct val="120000"/>
              </a:lnSpc>
            </a:pPr>
            <a:r>
              <a:rPr lang="ru-RU" sz="2300" dirty="0" smtClean="0">
                <a:solidFill>
                  <a:schemeClr val="bg1"/>
                </a:solidFill>
              </a:rPr>
              <a:t>            </a:t>
            </a:r>
            <a:endParaRPr lang="ru-RU" sz="2900" dirty="0">
              <a:solidFill>
                <a:schemeClr val="bg1"/>
              </a:solidFill>
            </a:endParaRPr>
          </a:p>
        </p:txBody>
      </p:sp>
      <p:sp>
        <p:nvSpPr>
          <p:cNvPr id="2" name="Прямоугольник 1"/>
          <p:cNvSpPr/>
          <p:nvPr/>
        </p:nvSpPr>
        <p:spPr>
          <a:xfrm>
            <a:off x="564291" y="185307"/>
            <a:ext cx="11117644" cy="7448193"/>
          </a:xfrm>
          <a:prstGeom prst="rect">
            <a:avLst/>
          </a:prstGeom>
        </p:spPr>
        <p:txBody>
          <a:bodyPr wrap="square">
            <a:spAutoFit/>
          </a:bodyPr>
          <a:lstStyle/>
          <a:p>
            <a:r>
              <a:rPr lang="ru-RU" sz="2000" b="1" dirty="0" smtClean="0">
                <a:solidFill>
                  <a:schemeClr val="bg1"/>
                </a:solidFill>
                <a:latin typeface="Times New Roman" panose="02020603050405020304" pitchFamily="18" charset="0"/>
                <a:cs typeface="Times New Roman" panose="02020603050405020304" pitchFamily="18" charset="0"/>
              </a:rPr>
              <a:t>1. Теоретическая подготовка.</a:t>
            </a:r>
          </a:p>
          <a:p>
            <a:pPr algn="just"/>
            <a:r>
              <a:rPr lang="ru-RU" sz="2000" dirty="0" smtClean="0">
                <a:solidFill>
                  <a:schemeClr val="bg1"/>
                </a:solidFill>
                <a:latin typeface="Times New Roman" panose="02020603050405020304" pitchFamily="18" charset="0"/>
                <a:cs typeface="Times New Roman" panose="02020603050405020304" pitchFamily="18" charset="0"/>
              </a:rPr>
              <a:t>         Теоретическая </a:t>
            </a:r>
            <a:r>
              <a:rPr lang="ru-RU" sz="2000" dirty="0">
                <a:solidFill>
                  <a:schemeClr val="bg1"/>
                </a:solidFill>
                <a:latin typeface="Times New Roman" panose="02020603050405020304" pitchFamily="18" charset="0"/>
                <a:cs typeface="Times New Roman" panose="02020603050405020304" pitchFamily="18" charset="0"/>
              </a:rPr>
              <a:t>подготовка футболистов - это педагогический процесс, направленный на вооружение юных спортсменов знаниями в области теории футбола и общих закономерностей спортивной тренировки, на повышение теоретического уровня и содействие росту спортивного мастерства.</a:t>
            </a:r>
          </a:p>
          <a:p>
            <a:pPr algn="just"/>
            <a:r>
              <a:rPr lang="ru-RU" sz="2000" dirty="0" smtClean="0">
                <a:solidFill>
                  <a:schemeClr val="bg1"/>
                </a:solidFill>
                <a:latin typeface="Times New Roman" panose="02020603050405020304" pitchFamily="18" charset="0"/>
                <a:cs typeface="Times New Roman" panose="02020603050405020304" pitchFamily="18" charset="0"/>
              </a:rPr>
              <a:t>          Теоретическая </a:t>
            </a:r>
            <a:r>
              <a:rPr lang="ru-RU" sz="2000" dirty="0">
                <a:solidFill>
                  <a:schemeClr val="bg1"/>
                </a:solidFill>
                <a:latin typeface="Times New Roman" panose="02020603050405020304" pitchFamily="18" charset="0"/>
                <a:cs typeface="Times New Roman" panose="02020603050405020304" pitchFamily="18" charset="0"/>
              </a:rPr>
              <a:t>подготовка способствует также приобретению спортсменами интеллектуальных умений и навыков, ведущих к формированию убеждений и познавательных способностей в процессе спортивной деятельности.</a:t>
            </a:r>
          </a:p>
          <a:p>
            <a:pPr algn="just"/>
            <a:r>
              <a:rPr lang="ru-RU" sz="2000" dirty="0" smtClean="0">
                <a:solidFill>
                  <a:schemeClr val="bg1"/>
                </a:solidFill>
                <a:latin typeface="Times New Roman" panose="02020603050405020304" pitchFamily="18" charset="0"/>
                <a:cs typeface="Times New Roman" panose="02020603050405020304" pitchFamily="18" charset="0"/>
              </a:rPr>
              <a:t>           Специфика </a:t>
            </a:r>
            <a:r>
              <a:rPr lang="ru-RU" sz="2000" dirty="0">
                <a:solidFill>
                  <a:schemeClr val="bg1"/>
                </a:solidFill>
                <a:latin typeface="Times New Roman" panose="02020603050405020304" pitchFamily="18" charset="0"/>
                <a:cs typeface="Times New Roman" panose="02020603050405020304" pitchFamily="18" charset="0"/>
              </a:rPr>
              <a:t>футбола предъявляет высокие требования к интеллекту спортсмена (игровая структура, творческая реализация задуманных комбинаций), поэтому теоретическую подготовку, направленную на развитие интеллекта, надо рассматривать как одну из важнейших составных частей подготовки юных футболистов</a:t>
            </a:r>
            <a:r>
              <a:rPr lang="ru-RU" sz="2000" dirty="0" smtClean="0">
                <a:solidFill>
                  <a:schemeClr val="bg1"/>
                </a:solidFill>
                <a:latin typeface="Times New Roman" panose="02020603050405020304" pitchFamily="18" charset="0"/>
                <a:cs typeface="Times New Roman" panose="02020603050405020304" pitchFamily="18" charset="0"/>
              </a:rPr>
              <a:t>.</a:t>
            </a:r>
          </a:p>
          <a:p>
            <a:pPr algn="just"/>
            <a:r>
              <a:rPr lang="ru-RU" sz="2000" dirty="0" smtClean="0">
                <a:solidFill>
                  <a:schemeClr val="bg1"/>
                </a:solidFill>
                <a:latin typeface="Times New Roman" panose="02020603050405020304" pitchFamily="18" charset="0"/>
                <a:cs typeface="Times New Roman" panose="02020603050405020304" pitchFamily="18" charset="0"/>
              </a:rPr>
              <a:t>          Важно </a:t>
            </a:r>
            <a:r>
              <a:rPr lang="ru-RU" sz="2000" dirty="0">
                <a:solidFill>
                  <a:schemeClr val="bg1"/>
                </a:solidFill>
                <a:latin typeface="Times New Roman" panose="02020603050405020304" pitchFamily="18" charset="0"/>
                <a:cs typeface="Times New Roman" panose="02020603050405020304" pitchFamily="18" charset="0"/>
              </a:rPr>
              <a:t>не просто вооружить футболистов знаниями, а научить </a:t>
            </a:r>
            <a:r>
              <a:rPr lang="ru-RU" sz="2000" dirty="0" smtClean="0">
                <a:solidFill>
                  <a:schemeClr val="bg1"/>
                </a:solidFill>
                <a:latin typeface="Times New Roman" panose="02020603050405020304" pitchFamily="18" charset="0"/>
                <a:cs typeface="Times New Roman" panose="02020603050405020304" pitchFamily="18" charset="0"/>
              </a:rPr>
              <a:t>продуктивно использовать </a:t>
            </a:r>
            <a:r>
              <a:rPr lang="ru-RU" sz="2000" dirty="0">
                <a:solidFill>
                  <a:schemeClr val="bg1"/>
                </a:solidFill>
                <a:latin typeface="Times New Roman" panose="02020603050405020304" pitchFamily="18" charset="0"/>
                <a:cs typeface="Times New Roman" panose="02020603050405020304" pitchFamily="18" charset="0"/>
              </a:rPr>
              <a:t>их в тренировочных занятиях и соревнованиях. На практических занятиях надо постоянно </a:t>
            </a:r>
            <a:r>
              <a:rPr lang="ru-RU" sz="2000" dirty="0" smtClean="0">
                <a:solidFill>
                  <a:schemeClr val="bg1"/>
                </a:solidFill>
                <a:latin typeface="Times New Roman" panose="02020603050405020304" pitchFamily="18" charset="0"/>
                <a:cs typeface="Times New Roman" panose="02020603050405020304" pitchFamily="18" charset="0"/>
              </a:rPr>
              <a:t>связывать </a:t>
            </a:r>
            <a:r>
              <a:rPr lang="ru-RU" sz="2000" dirty="0">
                <a:solidFill>
                  <a:schemeClr val="bg1"/>
                </a:solidFill>
                <a:latin typeface="Times New Roman" panose="02020603050405020304" pitchFamily="18" charset="0"/>
                <a:cs typeface="Times New Roman" panose="02020603050405020304" pitchFamily="18" charset="0"/>
              </a:rPr>
              <a:t>задания и упражнения с определенными теоретическими сведениями, стимулировать, с одной стороны, стремление футболистов воплощать в практические действия свои выводы и решения, а с другой - осмысливать свои действия на тренировочных занятиях. </a:t>
            </a:r>
            <a:endParaRPr lang="ru-RU" sz="2000" dirty="0" smtClean="0">
              <a:solidFill>
                <a:schemeClr val="bg1"/>
              </a:solidFill>
              <a:latin typeface="Times New Roman" panose="02020603050405020304" pitchFamily="18" charset="0"/>
              <a:cs typeface="Times New Roman" panose="02020603050405020304" pitchFamily="18" charset="0"/>
            </a:endParaRPr>
          </a:p>
          <a:p>
            <a:pPr algn="just"/>
            <a:r>
              <a:rPr lang="ru-RU" sz="2000" dirty="0" smtClean="0">
                <a:solidFill>
                  <a:schemeClr val="bg1"/>
                </a:solidFill>
                <a:latin typeface="Times New Roman" panose="02020603050405020304" pitchFamily="18" charset="0"/>
                <a:cs typeface="Times New Roman" panose="02020603050405020304" pitchFamily="18" charset="0"/>
              </a:rPr>
              <a:t>          Планировать </a:t>
            </a:r>
            <a:r>
              <a:rPr lang="ru-RU" sz="2000" dirty="0">
                <a:solidFill>
                  <a:schemeClr val="bg1"/>
                </a:solidFill>
                <a:latin typeface="Times New Roman" panose="02020603050405020304" pitchFamily="18" charset="0"/>
                <a:cs typeface="Times New Roman" panose="02020603050405020304" pitchFamily="18" charset="0"/>
              </a:rPr>
              <a:t>теоретическую подготовку нужно так, чтобы занятия по теории были органически связаны с практическими. </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И</a:t>
            </a:r>
            <a:r>
              <a:rPr lang="ru-RU" sz="2000" dirty="0" smtClean="0">
                <a:solidFill>
                  <a:schemeClr val="bg1"/>
                </a:solidFill>
                <a:latin typeface="Times New Roman" panose="02020603050405020304" pitchFamily="18" charset="0"/>
                <a:cs typeface="Times New Roman" panose="02020603050405020304" pitchFamily="18" charset="0"/>
              </a:rPr>
              <a:t>зучение </a:t>
            </a:r>
            <a:r>
              <a:rPr lang="ru-RU" sz="2000" dirty="0">
                <a:solidFill>
                  <a:schemeClr val="bg1"/>
                </a:solidFill>
                <a:latin typeface="Times New Roman" panose="02020603050405020304" pitchFamily="18" charset="0"/>
                <a:cs typeface="Times New Roman" panose="02020603050405020304" pitchFamily="18" charset="0"/>
              </a:rPr>
              <a:t>теоретического материала целесообразно совмещать с закреплением его в практических занятиях.</a:t>
            </a:r>
          </a:p>
          <a:p>
            <a:pPr algn="just"/>
            <a:endParaRPr lang="ru-RU" sz="2000" dirty="0">
              <a:solidFill>
                <a:schemeClr val="bg1"/>
              </a:solidFill>
              <a:latin typeface="Times New Roman" panose="02020603050405020304" pitchFamily="18" charset="0"/>
              <a:cs typeface="Times New Roman" panose="02020603050405020304" pitchFamily="18" charset="0"/>
            </a:endParaRPr>
          </a:p>
          <a:p>
            <a:pPr algn="just"/>
            <a:endParaRPr lang="ru-RU" sz="2000" dirty="0">
              <a:solidFill>
                <a:schemeClr val="bg1"/>
              </a:solidFill>
              <a:latin typeface="Times New Roman" panose="02020603050405020304" pitchFamily="18" charset="0"/>
              <a:cs typeface="Times New Roman" panose="02020603050405020304" pitchFamily="18" charset="0"/>
            </a:endParaRPr>
          </a:p>
          <a:p>
            <a:pPr algn="ctr"/>
            <a:endParaRPr lang="ru-RU" sz="2000" dirty="0" smtClean="0">
              <a:solidFill>
                <a:schemeClr val="bg1"/>
              </a:solidFill>
            </a:endParaRPr>
          </a:p>
          <a:p>
            <a:endParaRPr lang="ru-RU" dirty="0">
              <a:solidFill>
                <a:schemeClr val="bg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073390" y="5981075"/>
            <a:ext cx="1608545" cy="876925"/>
          </a:xfrm>
          <a:prstGeom prst="rect">
            <a:avLst/>
          </a:prstGeom>
        </p:spPr>
      </p:pic>
    </p:spTree>
    <p:extLst>
      <p:ext uri="{BB962C8B-B14F-4D97-AF65-F5344CB8AC3E}">
        <p14:creationId xmlns:p14="http://schemas.microsoft.com/office/powerpoint/2010/main" xmlns="" val="4117077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4212" y="0"/>
            <a:ext cx="11117644" cy="5352288"/>
          </a:xfrm>
        </p:spPr>
        <p:txBody>
          <a:bodyPr>
            <a:normAutofit/>
          </a:bodyPr>
          <a:lstStyle/>
          <a:p>
            <a:pPr algn="just"/>
            <a:r>
              <a:rPr lang="ru-RU" sz="2500" dirty="0" smtClean="0">
                <a:solidFill>
                  <a:schemeClr val="bg1"/>
                </a:solidFill>
              </a:rPr>
              <a:t>         </a:t>
            </a:r>
          </a:p>
          <a:p>
            <a:pPr algn="just">
              <a:lnSpc>
                <a:spcPct val="120000"/>
              </a:lnSpc>
            </a:pPr>
            <a:r>
              <a:rPr lang="ru-RU" sz="2300" dirty="0" smtClean="0">
                <a:solidFill>
                  <a:schemeClr val="bg1"/>
                </a:solidFill>
              </a:rPr>
              <a:t>            </a:t>
            </a:r>
            <a:endParaRPr lang="ru-RU" sz="2900" dirty="0">
              <a:solidFill>
                <a:schemeClr val="bg1"/>
              </a:solidFill>
            </a:endParaRPr>
          </a:p>
        </p:txBody>
      </p:sp>
      <p:sp>
        <p:nvSpPr>
          <p:cNvPr id="2" name="Прямоугольник 1"/>
          <p:cNvSpPr/>
          <p:nvPr/>
        </p:nvSpPr>
        <p:spPr>
          <a:xfrm>
            <a:off x="564291" y="185307"/>
            <a:ext cx="11117644" cy="4770537"/>
          </a:xfrm>
          <a:prstGeom prst="rect">
            <a:avLst/>
          </a:prstGeom>
        </p:spPr>
        <p:txBody>
          <a:bodyPr wrap="square">
            <a:spAutoFit/>
          </a:bodyPr>
          <a:lstStyle/>
          <a:p>
            <a:endParaRPr lang="ru-RU" sz="2200" b="1" dirty="0" smtClean="0">
              <a:solidFill>
                <a:schemeClr val="bg1"/>
              </a:solidFill>
              <a:latin typeface="Times New Roman" panose="02020603050405020304" pitchFamily="18" charset="0"/>
              <a:cs typeface="Times New Roman" panose="02020603050405020304" pitchFamily="18" charset="0"/>
            </a:endParaRPr>
          </a:p>
          <a:p>
            <a:pPr algn="just"/>
            <a:r>
              <a:rPr lang="ru-RU" sz="2200" dirty="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Теоретические занятия особенно эффективны, если проводятся систематически в соответствии с планом теоретической подготовки, составленным на очередной год. Содержание теоретической подготовки включает изучение таких проблемных вопросов, которые дадут возможность футболисту, во-первых, сформировать свое мировоззрение и, во-вторых, приобрести конкретные знания о принципах игры, планирования и контроля соревновательной и тренировочной деятельности в футболе. </a:t>
            </a:r>
            <a:endParaRPr lang="ru-RU" sz="2000" dirty="0" smtClean="0">
              <a:solidFill>
                <a:schemeClr val="bg1"/>
              </a:solidFill>
              <a:latin typeface="Times New Roman" panose="02020603050405020304" pitchFamily="18" charset="0"/>
              <a:cs typeface="Times New Roman" panose="02020603050405020304" pitchFamily="18" charset="0"/>
            </a:endParaRPr>
          </a:p>
          <a:p>
            <a:pPr algn="just"/>
            <a:r>
              <a:rPr lang="ru-RU" sz="2000" dirty="0" smtClean="0">
                <a:solidFill>
                  <a:prstClr val="black"/>
                </a:solidFill>
                <a:latin typeface="Times New Roman" panose="02020603050405020304" pitchFamily="18" charset="0"/>
                <a:cs typeface="Times New Roman" panose="02020603050405020304" pitchFamily="18" charset="0"/>
              </a:rPr>
              <a:t>          Повысить </a:t>
            </a:r>
            <a:r>
              <a:rPr lang="ru-RU" sz="2000" dirty="0">
                <a:solidFill>
                  <a:prstClr val="black"/>
                </a:solidFill>
                <a:latin typeface="Times New Roman" panose="02020603050405020304" pitchFamily="18" charset="0"/>
                <a:cs typeface="Times New Roman" panose="02020603050405020304" pitchFamily="18" charset="0"/>
              </a:rPr>
              <a:t>эффективность теоретической подготовки можно при использовании видеотехники. Видеозаписи в теоретических занятиях можно плодотворно использовать, если они смонтированы в соответствии с определенной тематикой. </a:t>
            </a:r>
            <a:r>
              <a:rPr lang="ru-RU" sz="2000" dirty="0" smtClean="0">
                <a:solidFill>
                  <a:prstClr val="black"/>
                </a:solidFill>
                <a:latin typeface="Times New Roman" panose="02020603050405020304" pitchFamily="18" charset="0"/>
                <a:cs typeface="Times New Roman" panose="02020603050405020304" pitchFamily="18" charset="0"/>
              </a:rPr>
              <a:t>Целесообразно </a:t>
            </a:r>
            <a:r>
              <a:rPr lang="ru-RU" sz="2000" dirty="0">
                <a:solidFill>
                  <a:prstClr val="black"/>
                </a:solidFill>
                <a:latin typeface="Times New Roman" panose="02020603050405020304" pitchFamily="18" charset="0"/>
                <a:cs typeface="Times New Roman" panose="02020603050405020304" pitchFamily="18" charset="0"/>
              </a:rPr>
              <a:t>использовать видеозаписи матчей лучших команд мира, рассматривая их не как эталон для подражания, а как отправную точку совершенствования собственных тактико-технических концепций.</a:t>
            </a:r>
          </a:p>
          <a:p>
            <a:pPr lvl="0" algn="just"/>
            <a:r>
              <a:rPr lang="ru-RU" sz="2000" dirty="0">
                <a:solidFill>
                  <a:prstClr val="black"/>
                </a:solidFill>
                <a:latin typeface="Times New Roman" panose="02020603050405020304" pitchFamily="18" charset="0"/>
                <a:cs typeface="Times New Roman" panose="02020603050405020304" pitchFamily="18" charset="0"/>
              </a:rPr>
              <a:t>          Важнейшим разделом теоретической подготовки является изучение правил соревнований. Хорошее знание правил игры должно постоянно подкрепляться особенностями их трактовки в сложных условиях игры.</a:t>
            </a:r>
            <a:endParaRPr lang="ru-RU" sz="2000" dirty="0">
              <a:solidFill>
                <a:schemeClr val="bg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17623" y="4577404"/>
            <a:ext cx="3180951" cy="2121108"/>
          </a:xfrm>
          <a:prstGeom prst="rect">
            <a:avLst/>
          </a:prstGeom>
        </p:spPr>
      </p:pic>
    </p:spTree>
    <p:extLst>
      <p:ext uri="{BB962C8B-B14F-4D97-AF65-F5344CB8AC3E}">
        <p14:creationId xmlns:p14="http://schemas.microsoft.com/office/powerpoint/2010/main" xmlns="" val="3559076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64291" y="0"/>
            <a:ext cx="11237565" cy="5352288"/>
          </a:xfrm>
        </p:spPr>
        <p:txBody>
          <a:bodyPr>
            <a:normAutofit/>
          </a:bodyPr>
          <a:lstStyle/>
          <a:p>
            <a:pPr algn="just"/>
            <a:r>
              <a:rPr lang="ru-RU" sz="2500" dirty="0" smtClean="0">
                <a:solidFill>
                  <a:schemeClr val="bg1"/>
                </a:solidFill>
              </a:rPr>
              <a:t>         </a:t>
            </a:r>
          </a:p>
          <a:p>
            <a:pPr algn="just">
              <a:lnSpc>
                <a:spcPct val="120000"/>
              </a:lnSpc>
            </a:pPr>
            <a:r>
              <a:rPr lang="ru-RU" sz="2300" dirty="0" smtClean="0">
                <a:solidFill>
                  <a:schemeClr val="bg1"/>
                </a:solidFill>
              </a:rPr>
              <a:t>            ,</a:t>
            </a:r>
            <a:endParaRPr lang="ru-RU" sz="2900" dirty="0">
              <a:solidFill>
                <a:schemeClr val="bg1"/>
              </a:solidFill>
            </a:endParaRPr>
          </a:p>
        </p:txBody>
      </p:sp>
      <p:sp>
        <p:nvSpPr>
          <p:cNvPr id="2" name="Прямоугольник 1"/>
          <p:cNvSpPr/>
          <p:nvPr/>
        </p:nvSpPr>
        <p:spPr>
          <a:xfrm>
            <a:off x="564291" y="185307"/>
            <a:ext cx="11117644" cy="5078313"/>
          </a:xfrm>
          <a:prstGeom prst="rect">
            <a:avLst/>
          </a:prstGeom>
        </p:spPr>
        <p:txBody>
          <a:bodyPr wrap="square">
            <a:spAutoFit/>
          </a:bodyPr>
          <a:lstStyle/>
          <a:p>
            <a:endParaRPr lang="ru-RU" sz="2200" b="1" dirty="0" smtClean="0">
              <a:solidFill>
                <a:schemeClr val="bg1"/>
              </a:solidFill>
              <a:latin typeface="Times New Roman" panose="02020603050405020304" pitchFamily="18" charset="0"/>
              <a:cs typeface="Times New Roman" panose="02020603050405020304" pitchFamily="18" charset="0"/>
            </a:endParaRPr>
          </a:p>
          <a:p>
            <a:pPr algn="just"/>
            <a:r>
              <a:rPr lang="ru-RU" sz="2200" dirty="0">
                <a:solidFill>
                  <a:schemeClr val="bg1"/>
                </a:solidFill>
                <a:latin typeface="Times New Roman" panose="02020603050405020304" pitchFamily="18" charset="0"/>
                <a:cs typeface="Times New Roman" panose="02020603050405020304" pitchFamily="18" charset="0"/>
              </a:rPr>
              <a:t>          </a:t>
            </a:r>
            <a:r>
              <a:rPr lang="ru-RU" sz="2000" b="1" dirty="0" smtClean="0">
                <a:solidFill>
                  <a:schemeClr val="bg1"/>
                </a:solidFill>
                <a:latin typeface="Times New Roman" panose="02020603050405020304" pitchFamily="18" charset="0"/>
                <a:cs typeface="Times New Roman" panose="02020603050405020304" pitchFamily="18" charset="0"/>
              </a:rPr>
              <a:t>2.Задачи </a:t>
            </a:r>
            <a:r>
              <a:rPr lang="ru-RU" sz="2000" b="1" dirty="0">
                <a:solidFill>
                  <a:schemeClr val="bg1"/>
                </a:solidFill>
                <a:latin typeface="Times New Roman" panose="02020603050405020304" pitchFamily="18" charset="0"/>
                <a:cs typeface="Times New Roman" panose="02020603050405020304" pitchFamily="18" charset="0"/>
              </a:rPr>
              <a:t>теоретической </a:t>
            </a:r>
            <a:r>
              <a:rPr lang="ru-RU" sz="2000" b="1" dirty="0" smtClean="0">
                <a:solidFill>
                  <a:schemeClr val="bg1"/>
                </a:solidFill>
                <a:latin typeface="Times New Roman" panose="02020603050405020304" pitchFamily="18" charset="0"/>
                <a:cs typeface="Times New Roman" panose="02020603050405020304" pitchFamily="18" charset="0"/>
              </a:rPr>
              <a:t>подготовки.</a:t>
            </a:r>
            <a:endParaRPr lang="ru-RU" sz="2000" b="1" dirty="0">
              <a:solidFill>
                <a:schemeClr val="bg1"/>
              </a:solidFill>
              <a:latin typeface="Times New Roman" panose="02020603050405020304" pitchFamily="18" charset="0"/>
              <a:cs typeface="Times New Roman" panose="02020603050405020304" pitchFamily="18" charset="0"/>
            </a:endParaRPr>
          </a:p>
          <a:p>
            <a:pPr algn="just"/>
            <a:r>
              <a:rPr lang="ru-RU" sz="2000" dirty="0" smtClean="0">
                <a:solidFill>
                  <a:schemeClr val="bg1"/>
                </a:solidFill>
                <a:latin typeface="Times New Roman" panose="02020603050405020304" pitchFamily="18" charset="0"/>
                <a:cs typeface="Times New Roman" panose="02020603050405020304" pitchFamily="18" charset="0"/>
              </a:rPr>
              <a:t>          Современные </a:t>
            </a:r>
            <a:r>
              <a:rPr lang="ru-RU" sz="2000" dirty="0">
                <a:solidFill>
                  <a:schemeClr val="bg1"/>
                </a:solidFill>
                <a:latin typeface="Times New Roman" panose="02020603050405020304" pitchFamily="18" charset="0"/>
                <a:cs typeface="Times New Roman" panose="02020603050405020304" pitchFamily="18" charset="0"/>
              </a:rPr>
              <a:t>подходы к оптимизации путей теоретической подготовки спортсмена ориентированы на программы специализированных учебно-спортивных учреждений по различным видам спорта, опирающиеся на принципы последовательного развертывания познавательной деятельности спортсмена.</a:t>
            </a:r>
          </a:p>
          <a:p>
            <a:pPr algn="just"/>
            <a:r>
              <a:rPr lang="ru-RU" sz="2000" dirty="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u="sng" dirty="0" smtClean="0">
                <a:solidFill>
                  <a:schemeClr val="bg1"/>
                </a:solidFill>
                <a:latin typeface="Times New Roman" panose="02020603050405020304" pitchFamily="18" charset="0"/>
                <a:cs typeface="Times New Roman" panose="02020603050405020304" pitchFamily="18" charset="0"/>
              </a:rPr>
              <a:t>Основными </a:t>
            </a:r>
            <a:r>
              <a:rPr lang="ru-RU" sz="2000" u="sng" dirty="0">
                <a:solidFill>
                  <a:schemeClr val="bg1"/>
                </a:solidFill>
                <a:latin typeface="Times New Roman" panose="02020603050405020304" pitchFamily="18" charset="0"/>
                <a:cs typeface="Times New Roman" panose="02020603050405020304" pitchFamily="18" charset="0"/>
              </a:rPr>
              <a:t>задачами теоретической подготовки в группах начальной подготовки и учебно-тренировочных </a:t>
            </a:r>
            <a:r>
              <a:rPr lang="ru-RU" sz="2000" u="sng" dirty="0" smtClean="0">
                <a:solidFill>
                  <a:schemeClr val="bg1"/>
                </a:solidFill>
                <a:latin typeface="Times New Roman" panose="02020603050405020304" pitchFamily="18" charset="0"/>
                <a:cs typeface="Times New Roman" panose="02020603050405020304" pitchFamily="18" charset="0"/>
              </a:rPr>
              <a:t>группах ДЮСШ </a:t>
            </a:r>
            <a:r>
              <a:rPr lang="ru-RU" sz="2000" u="sng" dirty="0">
                <a:solidFill>
                  <a:schemeClr val="bg1"/>
                </a:solidFill>
                <a:latin typeface="Times New Roman" panose="02020603050405020304" pitchFamily="18" charset="0"/>
                <a:cs typeface="Times New Roman" panose="02020603050405020304" pitchFamily="18" charset="0"/>
              </a:rPr>
              <a:t>являются</a:t>
            </a:r>
            <a:r>
              <a:rPr lang="ru-RU" sz="2000" u="sng" dirty="0" smtClean="0">
                <a:solidFill>
                  <a:schemeClr val="bg1"/>
                </a:solidFill>
                <a:latin typeface="Times New Roman" panose="02020603050405020304" pitchFamily="18" charset="0"/>
                <a:cs typeface="Times New Roman" panose="02020603050405020304" pitchFamily="18" charset="0"/>
              </a:rPr>
              <a:t>:</a:t>
            </a:r>
          </a:p>
          <a:p>
            <a:pPr algn="just"/>
            <a:endParaRPr lang="ru-RU" sz="2000" u="sng" dirty="0">
              <a:solidFill>
                <a:schemeClr val="bg1"/>
              </a:solidFill>
              <a:latin typeface="Times New Roman" panose="02020603050405020304" pitchFamily="18" charset="0"/>
              <a:cs typeface="Times New Roman" panose="02020603050405020304" pitchFamily="18" charset="0"/>
            </a:endParaRPr>
          </a:p>
          <a:p>
            <a:pPr algn="just">
              <a:buFontTx/>
              <a:buChar char="-"/>
            </a:pPr>
            <a:r>
              <a:rPr lang="ru-RU" sz="2000" dirty="0" smtClean="0">
                <a:solidFill>
                  <a:schemeClr val="bg1"/>
                </a:solidFill>
                <a:latin typeface="Times New Roman" panose="02020603050405020304" pitchFamily="18" charset="0"/>
                <a:cs typeface="Times New Roman" panose="02020603050405020304" pitchFamily="18" charset="0"/>
              </a:rPr>
              <a:t>подготовка </a:t>
            </a:r>
            <a:r>
              <a:rPr lang="ru-RU" sz="2000" dirty="0">
                <a:solidFill>
                  <a:schemeClr val="bg1"/>
                </a:solidFill>
                <a:latin typeface="Times New Roman" panose="02020603050405020304" pitchFamily="18" charset="0"/>
                <a:cs typeface="Times New Roman" panose="02020603050405020304" pitchFamily="18" charset="0"/>
              </a:rPr>
              <a:t>всесторонне развитых юных спортсменов для пополнения сборных команд </a:t>
            </a:r>
            <a:r>
              <a:rPr lang="ru-RU" sz="2000" dirty="0" smtClean="0">
                <a:solidFill>
                  <a:schemeClr val="bg1"/>
                </a:solidFill>
                <a:latin typeface="Times New Roman" panose="02020603050405020304" pitchFamily="18" charset="0"/>
                <a:cs typeface="Times New Roman" panose="02020603050405020304" pitchFamily="18" charset="0"/>
              </a:rPr>
              <a:t>города,</a:t>
            </a:r>
          </a:p>
          <a:p>
            <a:pPr algn="just"/>
            <a:r>
              <a:rPr lang="ru-RU" sz="2000" dirty="0" smtClean="0">
                <a:solidFill>
                  <a:schemeClr val="bg1"/>
                </a:solidFill>
                <a:latin typeface="Times New Roman" panose="02020603050405020304" pitchFamily="18" charset="0"/>
                <a:cs typeface="Times New Roman" panose="02020603050405020304" pitchFamily="18" charset="0"/>
              </a:rPr>
              <a:t>  области, республики;</a:t>
            </a:r>
            <a:endParaRPr lang="ru-RU" sz="2000" dirty="0">
              <a:solidFill>
                <a:schemeClr val="bg1"/>
              </a:solidFill>
              <a:latin typeface="Times New Roman" panose="02020603050405020304" pitchFamily="18" charset="0"/>
              <a:cs typeface="Times New Roman" panose="02020603050405020304" pitchFamily="18" charset="0"/>
            </a:endParaRPr>
          </a:p>
          <a:p>
            <a:pPr algn="just"/>
            <a:r>
              <a:rPr lang="ru-RU" sz="2000" dirty="0">
                <a:solidFill>
                  <a:schemeClr val="bg1"/>
                </a:solidFill>
                <a:latin typeface="Times New Roman" panose="02020603050405020304" pitchFamily="18" charset="0"/>
                <a:cs typeface="Times New Roman" panose="02020603050405020304" pitchFamily="18" charset="0"/>
              </a:rPr>
              <a:t>- подготовка из числа занимающихся инструкторов-общественников и судей по спорту;</a:t>
            </a:r>
          </a:p>
          <a:p>
            <a:pPr algn="just"/>
            <a:r>
              <a:rPr lang="ru-RU" sz="2000" dirty="0">
                <a:solidFill>
                  <a:schemeClr val="bg1"/>
                </a:solidFill>
                <a:latin typeface="Times New Roman" panose="02020603050405020304" pitchFamily="18" charset="0"/>
                <a:cs typeface="Times New Roman" panose="02020603050405020304" pitchFamily="18" charset="0"/>
              </a:rPr>
              <a:t>- методическая работа по развитию юношеского спорта;</a:t>
            </a:r>
          </a:p>
          <a:p>
            <a:pPr marL="342900" indent="-342900" algn="just"/>
            <a:r>
              <a:rPr lang="ru-RU" sz="2000" dirty="0" smtClean="0">
                <a:solidFill>
                  <a:schemeClr val="bg1"/>
                </a:solidFill>
                <a:latin typeface="Times New Roman" panose="02020603050405020304" pitchFamily="18" charset="0"/>
                <a:cs typeface="Times New Roman" panose="02020603050405020304" pitchFamily="18" charset="0"/>
              </a:rPr>
              <a:t>- оказание </a:t>
            </a:r>
            <a:r>
              <a:rPr lang="ru-RU" sz="2000" dirty="0">
                <a:solidFill>
                  <a:schemeClr val="bg1"/>
                </a:solidFill>
                <a:latin typeface="Times New Roman" panose="02020603050405020304" pitchFamily="18" charset="0"/>
                <a:cs typeface="Times New Roman" panose="02020603050405020304" pitchFamily="18" charset="0"/>
              </a:rPr>
              <a:t>помощи общеобразовательным школам в организации внеклассной работы по </a:t>
            </a:r>
            <a:r>
              <a:rPr lang="ru-RU" sz="2000" dirty="0" smtClean="0">
                <a:solidFill>
                  <a:schemeClr val="bg1"/>
                </a:solidFill>
                <a:latin typeface="Times New Roman" panose="02020603050405020304" pitchFamily="18" charset="0"/>
                <a:cs typeface="Times New Roman" panose="02020603050405020304" pitchFamily="18" charset="0"/>
              </a:rPr>
              <a:t>развитие вида </a:t>
            </a:r>
            <a:r>
              <a:rPr lang="ru-RU" sz="2000" dirty="0">
                <a:solidFill>
                  <a:schemeClr val="bg1"/>
                </a:solidFill>
                <a:latin typeface="Times New Roman" panose="02020603050405020304" pitchFamily="18" charset="0"/>
                <a:cs typeface="Times New Roman" panose="02020603050405020304" pitchFamily="18" charset="0"/>
              </a:rPr>
              <a:t>спорта</a:t>
            </a:r>
            <a:r>
              <a:rPr lang="ru-RU" sz="2000" dirty="0" smtClean="0">
                <a:solidFill>
                  <a:schemeClr val="bg1"/>
                </a:solidFill>
                <a:latin typeface="Times New Roman" panose="02020603050405020304" pitchFamily="18" charset="0"/>
                <a:cs typeface="Times New Roman" panose="02020603050405020304" pitchFamily="18" charset="0"/>
              </a:rPr>
              <a:t>.</a:t>
            </a:r>
          </a:p>
          <a:p>
            <a:pPr marL="342900" indent="-342900" algn="just">
              <a:buFontTx/>
              <a:buChar char="-"/>
            </a:pPr>
            <a:endParaRPr lang="ru-RU" sz="2000" dirty="0">
              <a:solidFill>
                <a:schemeClr val="bg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79228" y="4730381"/>
            <a:ext cx="3149790" cy="1966252"/>
          </a:xfrm>
          <a:prstGeom prst="rect">
            <a:avLst/>
          </a:prstGeom>
        </p:spPr>
      </p:pic>
    </p:spTree>
    <p:extLst>
      <p:ext uri="{BB962C8B-B14F-4D97-AF65-F5344CB8AC3E}">
        <p14:creationId xmlns:p14="http://schemas.microsoft.com/office/powerpoint/2010/main" xmlns="" val="2705825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64291" y="0"/>
            <a:ext cx="11237565" cy="5352288"/>
          </a:xfrm>
        </p:spPr>
        <p:txBody>
          <a:bodyPr>
            <a:normAutofit/>
          </a:bodyPr>
          <a:lstStyle/>
          <a:p>
            <a:pPr algn="just"/>
            <a:r>
              <a:rPr lang="ru-RU" sz="2500" dirty="0" smtClean="0">
                <a:solidFill>
                  <a:schemeClr val="bg1"/>
                </a:solidFill>
              </a:rPr>
              <a:t>         </a:t>
            </a:r>
          </a:p>
          <a:p>
            <a:pPr algn="just">
              <a:lnSpc>
                <a:spcPct val="120000"/>
              </a:lnSpc>
            </a:pPr>
            <a:r>
              <a:rPr lang="ru-RU" sz="2300" dirty="0" smtClean="0">
                <a:solidFill>
                  <a:schemeClr val="bg1"/>
                </a:solidFill>
              </a:rPr>
              <a:t>             </a:t>
            </a:r>
            <a:endParaRPr lang="ru-RU" sz="2900" dirty="0">
              <a:solidFill>
                <a:schemeClr val="bg1"/>
              </a:solidFill>
            </a:endParaRPr>
          </a:p>
        </p:txBody>
      </p:sp>
      <p:sp>
        <p:nvSpPr>
          <p:cNvPr id="2" name="Прямоугольник 1"/>
          <p:cNvSpPr/>
          <p:nvPr/>
        </p:nvSpPr>
        <p:spPr>
          <a:xfrm>
            <a:off x="564291" y="-189447"/>
            <a:ext cx="11117644" cy="4770537"/>
          </a:xfrm>
          <a:prstGeom prst="rect">
            <a:avLst/>
          </a:prstGeom>
        </p:spPr>
        <p:txBody>
          <a:bodyPr wrap="square">
            <a:spAutoFit/>
          </a:bodyPr>
          <a:lstStyle/>
          <a:p>
            <a:endParaRPr lang="ru-RU" sz="2200" b="1" dirty="0" smtClean="0">
              <a:solidFill>
                <a:schemeClr val="bg1"/>
              </a:solidFill>
              <a:latin typeface="Times New Roman" panose="02020603050405020304" pitchFamily="18" charset="0"/>
              <a:cs typeface="Times New Roman" panose="02020603050405020304" pitchFamily="18" charset="0"/>
            </a:endParaRPr>
          </a:p>
          <a:p>
            <a:pPr algn="just"/>
            <a:r>
              <a:rPr lang="ru-RU" sz="2200" dirty="0">
                <a:solidFill>
                  <a:schemeClr val="bg1"/>
                </a:solidFill>
                <a:latin typeface="Times New Roman" panose="02020603050405020304" pitchFamily="18" charset="0"/>
                <a:cs typeface="Times New Roman" panose="02020603050405020304" pitchFamily="18" charset="0"/>
              </a:rPr>
              <a:t>          </a:t>
            </a:r>
            <a:r>
              <a:rPr lang="ru-RU" sz="2000" u="sng" dirty="0">
                <a:solidFill>
                  <a:schemeClr val="bg1"/>
                </a:solidFill>
                <a:latin typeface="Times New Roman" panose="02020603050405020304" pitchFamily="18" charset="0"/>
                <a:cs typeface="Times New Roman" panose="02020603050405020304" pitchFamily="18" charset="0"/>
              </a:rPr>
              <a:t>Основными задачами теоретической подготовки в СДЮШОР являются</a:t>
            </a:r>
            <a:r>
              <a:rPr lang="ru-RU" sz="2000" u="sng" dirty="0" smtClean="0">
                <a:solidFill>
                  <a:schemeClr val="bg1"/>
                </a:solidFill>
                <a:latin typeface="Times New Roman" panose="02020603050405020304" pitchFamily="18" charset="0"/>
                <a:cs typeface="Times New Roman" panose="02020603050405020304" pitchFamily="18" charset="0"/>
              </a:rPr>
              <a:t>:</a:t>
            </a:r>
          </a:p>
          <a:p>
            <a:pPr algn="just"/>
            <a:endParaRPr lang="ru-RU" sz="2000" u="sng" dirty="0">
              <a:solidFill>
                <a:schemeClr val="bg1"/>
              </a:solidFill>
              <a:latin typeface="Times New Roman" panose="02020603050405020304" pitchFamily="18" charset="0"/>
              <a:cs typeface="Times New Roman" panose="02020603050405020304" pitchFamily="18" charset="0"/>
            </a:endParaRPr>
          </a:p>
          <a:p>
            <a:pPr algn="just">
              <a:buFontTx/>
              <a:buChar char="-"/>
            </a:pPr>
            <a:r>
              <a:rPr lang="ru-RU" sz="2000" dirty="0" smtClean="0">
                <a:solidFill>
                  <a:schemeClr val="bg1"/>
                </a:solidFill>
                <a:latin typeface="Times New Roman" panose="02020603050405020304" pitchFamily="18" charset="0"/>
                <a:cs typeface="Times New Roman" panose="02020603050405020304" pitchFamily="18" charset="0"/>
              </a:rPr>
              <a:t>  подготовка </a:t>
            </a:r>
            <a:r>
              <a:rPr lang="ru-RU" sz="2000" dirty="0">
                <a:solidFill>
                  <a:schemeClr val="bg1"/>
                </a:solidFill>
                <a:latin typeface="Times New Roman" panose="02020603050405020304" pitchFamily="18" charset="0"/>
                <a:cs typeface="Times New Roman" panose="02020603050405020304" pitchFamily="18" charset="0"/>
              </a:rPr>
              <a:t>спортивных резервов для сборных команд страны, </a:t>
            </a:r>
            <a:r>
              <a:rPr lang="ru-RU" sz="2000" dirty="0" smtClean="0">
                <a:solidFill>
                  <a:schemeClr val="bg1"/>
                </a:solidFill>
                <a:latin typeface="Times New Roman" panose="02020603050405020304" pitchFamily="18" charset="0"/>
                <a:cs typeface="Times New Roman" panose="02020603050405020304" pitchFamily="18" charset="0"/>
              </a:rPr>
              <a:t>спортсменов </a:t>
            </a:r>
            <a:r>
              <a:rPr lang="ru-RU" sz="2000" dirty="0">
                <a:solidFill>
                  <a:schemeClr val="bg1"/>
                </a:solidFill>
                <a:latin typeface="Times New Roman" panose="02020603050405020304" pitchFamily="18" charset="0"/>
                <a:cs typeface="Times New Roman" panose="02020603050405020304" pitchFamily="18" charset="0"/>
              </a:rPr>
              <a:t>I </a:t>
            </a:r>
            <a:r>
              <a:rPr lang="ru-RU" sz="2000" dirty="0" smtClean="0">
                <a:solidFill>
                  <a:schemeClr val="bg1"/>
                </a:solidFill>
                <a:latin typeface="Times New Roman" panose="02020603050405020304" pitchFamily="18" charset="0"/>
                <a:cs typeface="Times New Roman" panose="02020603050405020304" pitchFamily="18" charset="0"/>
              </a:rPr>
              <a:t>разряда, кандидатов</a:t>
            </a:r>
          </a:p>
          <a:p>
            <a:pPr algn="just"/>
            <a:r>
              <a:rPr lang="ru-RU" sz="2000" dirty="0" smtClean="0">
                <a:solidFill>
                  <a:schemeClr val="bg1"/>
                </a:solidFill>
                <a:latin typeface="Times New Roman" panose="02020603050405020304" pitchFamily="18" charset="0"/>
                <a:cs typeface="Times New Roman" panose="02020603050405020304" pitchFamily="18" charset="0"/>
              </a:rPr>
              <a:t>   в   мастера спорта, мастеров спорта;</a:t>
            </a:r>
            <a:endParaRPr lang="ru-RU" sz="2000" dirty="0">
              <a:solidFill>
                <a:schemeClr val="bg1"/>
              </a:solidFill>
              <a:latin typeface="Times New Roman" panose="02020603050405020304" pitchFamily="18" charset="0"/>
              <a:cs typeface="Times New Roman" panose="02020603050405020304" pitchFamily="18" charset="0"/>
            </a:endParaRPr>
          </a:p>
          <a:p>
            <a:pPr algn="just">
              <a:buFontTx/>
              <a:buChar char="-"/>
            </a:pPr>
            <a:r>
              <a:rPr lang="ru-RU" sz="2000" dirty="0" smtClean="0">
                <a:solidFill>
                  <a:schemeClr val="bg1"/>
                </a:solidFill>
                <a:latin typeface="Times New Roman" panose="02020603050405020304" pitchFamily="18" charset="0"/>
                <a:cs typeface="Times New Roman" panose="02020603050405020304" pitchFamily="18" charset="0"/>
              </a:rPr>
              <a:t>  методическая </a:t>
            </a:r>
            <a:r>
              <a:rPr lang="ru-RU" sz="2000" dirty="0">
                <a:solidFill>
                  <a:schemeClr val="bg1"/>
                </a:solidFill>
                <a:latin typeface="Times New Roman" panose="02020603050405020304" pitchFamily="18" charset="0"/>
                <a:cs typeface="Times New Roman" panose="02020603050405020304" pitchFamily="18" charset="0"/>
              </a:rPr>
              <a:t>работа по подготовке высококлассного резерва на основе широкого </a:t>
            </a:r>
            <a:r>
              <a:rPr lang="ru-RU" sz="2000" dirty="0" smtClean="0">
                <a:solidFill>
                  <a:schemeClr val="bg1"/>
                </a:solidFill>
                <a:latin typeface="Times New Roman" panose="02020603050405020304" pitchFamily="18" charset="0"/>
                <a:cs typeface="Times New Roman" panose="02020603050405020304" pitchFamily="18" charset="0"/>
              </a:rPr>
              <a:t>развития</a:t>
            </a:r>
          </a:p>
          <a:p>
            <a:pPr algn="just"/>
            <a:r>
              <a:rPr lang="ru-RU" sz="2000" dirty="0" smtClean="0">
                <a:solidFill>
                  <a:schemeClr val="bg1"/>
                </a:solidFill>
                <a:latin typeface="Times New Roman" panose="02020603050405020304" pitchFamily="18" charset="0"/>
                <a:cs typeface="Times New Roman" panose="02020603050405020304" pitchFamily="18" charset="0"/>
              </a:rPr>
              <a:t>   избранного </a:t>
            </a:r>
            <a:r>
              <a:rPr lang="ru-RU" sz="2000" dirty="0">
                <a:solidFill>
                  <a:schemeClr val="bg1"/>
                </a:solidFill>
                <a:latin typeface="Times New Roman" panose="02020603050405020304" pitchFamily="18" charset="0"/>
                <a:cs typeface="Times New Roman" panose="02020603050405020304" pitchFamily="18" charset="0"/>
              </a:rPr>
              <a:t>вида спорта;</a:t>
            </a:r>
          </a:p>
          <a:p>
            <a:pPr algn="just">
              <a:buFontTx/>
              <a:buChar char="-"/>
            </a:pPr>
            <a:r>
              <a:rPr lang="ru-RU" sz="2000" dirty="0" smtClean="0">
                <a:solidFill>
                  <a:schemeClr val="bg1"/>
                </a:solidFill>
                <a:latin typeface="Times New Roman" panose="02020603050405020304" pitchFamily="18" charset="0"/>
                <a:cs typeface="Times New Roman" panose="02020603050405020304" pitchFamily="18" charset="0"/>
              </a:rPr>
              <a:t>  оказание </a:t>
            </a:r>
            <a:r>
              <a:rPr lang="ru-RU" sz="2000" dirty="0">
                <a:solidFill>
                  <a:schemeClr val="bg1"/>
                </a:solidFill>
                <a:latin typeface="Times New Roman" panose="02020603050405020304" pitchFamily="18" charset="0"/>
                <a:cs typeface="Times New Roman" panose="02020603050405020304" pitchFamily="18" charset="0"/>
              </a:rPr>
              <a:t>помощи ДЮСШ в развитии избранного вида спорта и общеобразовательным школам </a:t>
            </a:r>
            <a:r>
              <a:rPr lang="ru-RU" sz="2000" dirty="0" smtClean="0">
                <a:solidFill>
                  <a:schemeClr val="bg1"/>
                </a:solidFill>
                <a:latin typeface="Times New Roman" panose="02020603050405020304" pitchFamily="18" charset="0"/>
                <a:cs typeface="Times New Roman" panose="02020603050405020304" pitchFamily="18" charset="0"/>
              </a:rPr>
              <a:t>в</a:t>
            </a:r>
          </a:p>
          <a:p>
            <a:pPr algn="just"/>
            <a:r>
              <a:rPr lang="ru-RU" sz="2000" dirty="0" smtClean="0">
                <a:solidFill>
                  <a:schemeClr val="bg1"/>
                </a:solidFill>
                <a:latin typeface="Times New Roman" panose="02020603050405020304" pitchFamily="18" charset="0"/>
                <a:cs typeface="Times New Roman" panose="02020603050405020304" pitchFamily="18" charset="0"/>
              </a:rPr>
              <a:t>   организации </a:t>
            </a:r>
            <a:r>
              <a:rPr lang="ru-RU" sz="2000" dirty="0">
                <a:solidFill>
                  <a:schemeClr val="bg1"/>
                </a:solidFill>
                <a:latin typeface="Times New Roman" panose="02020603050405020304" pitchFamily="18" charset="0"/>
                <a:cs typeface="Times New Roman" panose="02020603050405020304" pitchFamily="18" charset="0"/>
              </a:rPr>
              <a:t>внеклассной работы по спорту</a:t>
            </a:r>
            <a:r>
              <a:rPr lang="ru-RU" sz="2000" dirty="0" smtClean="0">
                <a:solidFill>
                  <a:schemeClr val="bg1"/>
                </a:solidFill>
                <a:latin typeface="Times New Roman" panose="02020603050405020304" pitchFamily="18" charset="0"/>
                <a:cs typeface="Times New Roman" panose="02020603050405020304" pitchFamily="18" charset="0"/>
              </a:rPr>
              <a:t>.</a:t>
            </a:r>
          </a:p>
          <a:p>
            <a:pPr algn="just"/>
            <a:endParaRPr lang="ru-RU" sz="2000" dirty="0">
              <a:solidFill>
                <a:schemeClr val="bg1"/>
              </a:solidFill>
              <a:latin typeface="Times New Roman" panose="02020603050405020304" pitchFamily="18" charset="0"/>
              <a:cs typeface="Times New Roman" panose="02020603050405020304" pitchFamily="18" charset="0"/>
            </a:endParaRPr>
          </a:p>
          <a:p>
            <a:pPr algn="just"/>
            <a:r>
              <a:rPr lang="ru-RU" sz="2000" dirty="0" smtClean="0">
                <a:solidFill>
                  <a:schemeClr val="bg1"/>
                </a:solidFill>
                <a:latin typeface="Times New Roman" panose="02020603050405020304" pitchFamily="18" charset="0"/>
                <a:cs typeface="Times New Roman" panose="02020603050405020304" pitchFamily="18" charset="0"/>
              </a:rPr>
              <a:t>          </a:t>
            </a:r>
            <a:r>
              <a:rPr lang="ru-RU" sz="2000" u="sng" dirty="0" smtClean="0">
                <a:solidFill>
                  <a:schemeClr val="bg1"/>
                </a:solidFill>
                <a:latin typeface="Times New Roman" panose="02020603050405020304" pitchFamily="18" charset="0"/>
                <a:cs typeface="Times New Roman" panose="02020603050405020304" pitchFamily="18" charset="0"/>
              </a:rPr>
              <a:t>В </a:t>
            </a:r>
            <a:r>
              <a:rPr lang="ru-RU" sz="2000" u="sng" dirty="0">
                <a:solidFill>
                  <a:schemeClr val="bg1"/>
                </a:solidFill>
                <a:latin typeface="Times New Roman" panose="02020603050405020304" pitchFamily="18" charset="0"/>
                <a:cs typeface="Times New Roman" panose="02020603050405020304" pitchFamily="18" charset="0"/>
              </a:rPr>
              <a:t>задачи теоретической подготовки в ШВСМ входят</a:t>
            </a:r>
            <a:r>
              <a:rPr lang="ru-RU" sz="2000" u="sng" dirty="0" smtClean="0">
                <a:solidFill>
                  <a:schemeClr val="bg1"/>
                </a:solidFill>
                <a:latin typeface="Times New Roman" panose="02020603050405020304" pitchFamily="18" charset="0"/>
                <a:cs typeface="Times New Roman" panose="02020603050405020304" pitchFamily="18" charset="0"/>
              </a:rPr>
              <a:t>:</a:t>
            </a:r>
          </a:p>
          <a:p>
            <a:pPr algn="just"/>
            <a:endParaRPr lang="ru-RU" sz="2000" u="sng" dirty="0">
              <a:solidFill>
                <a:schemeClr val="bg1"/>
              </a:solidFill>
              <a:latin typeface="Times New Roman" panose="02020603050405020304" pitchFamily="18" charset="0"/>
              <a:cs typeface="Times New Roman" panose="02020603050405020304" pitchFamily="18" charset="0"/>
            </a:endParaRPr>
          </a:p>
          <a:p>
            <a:pPr algn="just"/>
            <a:r>
              <a:rPr lang="ru-RU" sz="2000" dirty="0">
                <a:solidFill>
                  <a:schemeClr val="bg1"/>
                </a:solidFill>
                <a:latin typeface="Times New Roman" panose="02020603050405020304" pitchFamily="18" charset="0"/>
                <a:cs typeface="Times New Roman" panose="02020603050405020304" pitchFamily="18" charset="0"/>
              </a:rPr>
              <a:t>- подготовка мастеров спорта международного класса, кандидатов в сборные команды страны;</a:t>
            </a:r>
          </a:p>
          <a:p>
            <a:pPr marL="342900" indent="-342900" algn="just"/>
            <a:r>
              <a:rPr lang="ru-RU" sz="2000" dirty="0" smtClean="0">
                <a:solidFill>
                  <a:schemeClr val="bg1"/>
                </a:solidFill>
                <a:latin typeface="Times New Roman" panose="02020603050405020304" pitchFamily="18" charset="0"/>
                <a:cs typeface="Times New Roman" panose="02020603050405020304" pitchFamily="18" charset="0"/>
              </a:rPr>
              <a:t>- осуществление </a:t>
            </a:r>
            <a:r>
              <a:rPr lang="ru-RU" sz="2000" dirty="0">
                <a:solidFill>
                  <a:schemeClr val="bg1"/>
                </a:solidFill>
                <a:latin typeface="Times New Roman" panose="02020603050405020304" pitchFamily="18" charset="0"/>
                <a:cs typeface="Times New Roman" panose="02020603050405020304" pitchFamily="18" charset="0"/>
              </a:rPr>
              <a:t>преемственности в учебно-тренировочной работе ДЮСШ, </a:t>
            </a:r>
            <a:r>
              <a:rPr lang="ru-RU" sz="2000" dirty="0" smtClean="0">
                <a:solidFill>
                  <a:schemeClr val="bg1"/>
                </a:solidFill>
                <a:latin typeface="Times New Roman" panose="02020603050405020304" pitchFamily="18" charset="0"/>
                <a:cs typeface="Times New Roman" panose="02020603050405020304" pitchFamily="18" charset="0"/>
              </a:rPr>
              <a:t>СДЮШОР;</a:t>
            </a:r>
          </a:p>
          <a:p>
            <a:pPr marL="342900" indent="-342900" algn="just"/>
            <a:r>
              <a:rPr lang="ru-RU" sz="2000" dirty="0" smtClean="0">
                <a:solidFill>
                  <a:schemeClr val="bg1"/>
                </a:solidFill>
                <a:latin typeface="Times New Roman" panose="02020603050405020304" pitchFamily="18" charset="0"/>
                <a:cs typeface="Times New Roman" panose="02020603050405020304" pitchFamily="18" charset="0"/>
              </a:rPr>
              <a:t>- методическое </a:t>
            </a:r>
            <a:r>
              <a:rPr lang="ru-RU" sz="2000" dirty="0">
                <a:solidFill>
                  <a:schemeClr val="bg1"/>
                </a:solidFill>
                <a:latin typeface="Times New Roman" panose="02020603050405020304" pitchFamily="18" charset="0"/>
                <a:cs typeface="Times New Roman" panose="02020603050405020304" pitchFamily="18" charset="0"/>
              </a:rPr>
              <a:t>руководство учебно-тренировочной работой в регионе.</a:t>
            </a:r>
          </a:p>
        </p:txBody>
      </p:sp>
      <p:pic>
        <p:nvPicPr>
          <p:cNvPr id="5" name="Рисунок 4"/>
          <p:cNvPicPr>
            <a:picLocks noChangeAspect="1"/>
          </p:cNvPicPr>
          <p:nvPr/>
        </p:nvPicPr>
        <p:blipFill>
          <a:blip r:embed="rId2"/>
          <a:stretch>
            <a:fillRect/>
          </a:stretch>
        </p:blipFill>
        <p:spPr>
          <a:xfrm>
            <a:off x="8363414" y="4523030"/>
            <a:ext cx="3438442" cy="2334970"/>
          </a:xfrm>
          <a:prstGeom prst="rect">
            <a:avLst/>
          </a:prstGeom>
        </p:spPr>
      </p:pic>
    </p:spTree>
    <p:extLst>
      <p:ext uri="{BB962C8B-B14F-4D97-AF65-F5344CB8AC3E}">
        <p14:creationId xmlns:p14="http://schemas.microsoft.com/office/powerpoint/2010/main" xmlns="" val="416484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64291" y="0"/>
            <a:ext cx="11237565" cy="5352288"/>
          </a:xfrm>
        </p:spPr>
        <p:txBody>
          <a:bodyPr>
            <a:normAutofit/>
          </a:bodyPr>
          <a:lstStyle/>
          <a:p>
            <a:pPr algn="just"/>
            <a:r>
              <a:rPr lang="ru-RU" sz="2500" dirty="0" smtClean="0">
                <a:solidFill>
                  <a:schemeClr val="bg1"/>
                </a:solidFill>
              </a:rPr>
              <a:t>         </a:t>
            </a:r>
          </a:p>
          <a:p>
            <a:pPr algn="just">
              <a:lnSpc>
                <a:spcPct val="120000"/>
              </a:lnSpc>
            </a:pPr>
            <a:r>
              <a:rPr lang="ru-RU" sz="2300" dirty="0" smtClean="0">
                <a:solidFill>
                  <a:schemeClr val="bg1"/>
                </a:solidFill>
              </a:rPr>
              <a:t>            </a:t>
            </a:r>
            <a:endParaRPr lang="ru-RU" sz="2900" dirty="0">
              <a:solidFill>
                <a:schemeClr val="bg1"/>
              </a:solidFill>
            </a:endParaRPr>
          </a:p>
        </p:txBody>
      </p:sp>
      <p:sp>
        <p:nvSpPr>
          <p:cNvPr id="2" name="Прямоугольник 1"/>
          <p:cNvSpPr/>
          <p:nvPr/>
        </p:nvSpPr>
        <p:spPr>
          <a:xfrm>
            <a:off x="299803" y="185307"/>
            <a:ext cx="11382132" cy="5970865"/>
          </a:xfrm>
          <a:prstGeom prst="rect">
            <a:avLst/>
          </a:prstGeom>
        </p:spPr>
        <p:txBody>
          <a:bodyPr wrap="square">
            <a:spAutoFit/>
          </a:bodyPr>
          <a:lstStyle/>
          <a:p>
            <a:endParaRPr lang="ru-RU" sz="2200" b="1" dirty="0" smtClean="0">
              <a:solidFill>
                <a:schemeClr val="bg1"/>
              </a:solidFill>
              <a:latin typeface="Times New Roman" panose="02020603050405020304" pitchFamily="18" charset="0"/>
              <a:cs typeface="Times New Roman" panose="02020603050405020304" pitchFamily="18" charset="0"/>
            </a:endParaRPr>
          </a:p>
          <a:p>
            <a:pPr algn="just"/>
            <a:r>
              <a:rPr lang="ru-RU" sz="2000" b="1" dirty="0" smtClean="0">
                <a:solidFill>
                  <a:schemeClr val="bg1"/>
                </a:solidFill>
                <a:latin typeface="Times New Roman" panose="02020603050405020304" pitchFamily="18" charset="0"/>
                <a:cs typeface="Times New Roman" panose="02020603050405020304" pitchFamily="18" charset="0"/>
              </a:rPr>
              <a:t>          3. Формы </a:t>
            </a:r>
            <a:r>
              <a:rPr lang="ru-RU" sz="2000" b="1" dirty="0">
                <a:solidFill>
                  <a:schemeClr val="bg1"/>
                </a:solidFill>
                <a:latin typeface="Times New Roman" panose="02020603050405020304" pitchFamily="18" charset="0"/>
                <a:cs typeface="Times New Roman" panose="02020603050405020304" pitchFamily="18" charset="0"/>
              </a:rPr>
              <a:t>проведения теоретической </a:t>
            </a:r>
            <a:r>
              <a:rPr lang="ru-RU" sz="2000" b="1" dirty="0" smtClean="0">
                <a:solidFill>
                  <a:schemeClr val="bg1"/>
                </a:solidFill>
                <a:latin typeface="Times New Roman" panose="02020603050405020304" pitchFamily="18" charset="0"/>
                <a:cs typeface="Times New Roman" panose="02020603050405020304" pitchFamily="18" charset="0"/>
              </a:rPr>
              <a:t>подготовки.</a:t>
            </a:r>
            <a:endParaRPr lang="ru-RU" sz="2000" b="1" dirty="0">
              <a:solidFill>
                <a:schemeClr val="bg1"/>
              </a:solidFill>
              <a:latin typeface="Times New Roman" panose="02020603050405020304" pitchFamily="18" charset="0"/>
              <a:cs typeface="Times New Roman" panose="02020603050405020304" pitchFamily="18" charset="0"/>
            </a:endParaRPr>
          </a:p>
          <a:p>
            <a:pPr algn="just"/>
            <a:r>
              <a:rPr lang="ru-RU" sz="2000" dirty="0" smtClean="0">
                <a:solidFill>
                  <a:schemeClr val="bg1"/>
                </a:solidFill>
                <a:latin typeface="Times New Roman" panose="02020603050405020304" pitchFamily="18" charset="0"/>
                <a:cs typeface="Times New Roman" panose="02020603050405020304" pitchFamily="18" charset="0"/>
              </a:rPr>
              <a:t>          Проводится </a:t>
            </a:r>
            <a:r>
              <a:rPr lang="ru-RU" sz="2000" dirty="0">
                <a:solidFill>
                  <a:schemeClr val="bg1"/>
                </a:solidFill>
                <a:latin typeface="Times New Roman" panose="02020603050405020304" pitchFamily="18" charset="0"/>
                <a:cs typeface="Times New Roman" panose="02020603050405020304" pitchFamily="18" charset="0"/>
              </a:rPr>
              <a:t>теоретическая подготовка главным образом в формах теоретических занятий (лекции, </a:t>
            </a:r>
            <a:r>
              <a:rPr lang="ru-RU" sz="2000" dirty="0" smtClean="0">
                <a:solidFill>
                  <a:schemeClr val="bg1"/>
                </a:solidFill>
                <a:latin typeface="Times New Roman" panose="02020603050405020304" pitchFamily="18" charset="0"/>
                <a:cs typeface="Times New Roman" panose="02020603050405020304" pitchFamily="18" charset="0"/>
              </a:rPr>
              <a:t>беседы, семинар, зачёты, </a:t>
            </a:r>
            <a:r>
              <a:rPr lang="ru-RU" sz="2000" dirty="0">
                <a:solidFill>
                  <a:schemeClr val="bg1"/>
                </a:solidFill>
                <a:latin typeface="Times New Roman" panose="02020603050405020304" pitchFamily="18" charset="0"/>
                <a:cs typeface="Times New Roman" panose="02020603050405020304" pitchFamily="18" charset="0"/>
              </a:rPr>
              <a:t>разборы и установки на </a:t>
            </a:r>
            <a:r>
              <a:rPr lang="ru-RU" sz="2000" dirty="0" smtClean="0">
                <a:solidFill>
                  <a:schemeClr val="bg1"/>
                </a:solidFill>
                <a:latin typeface="Times New Roman" panose="02020603050405020304" pitchFamily="18" charset="0"/>
                <a:cs typeface="Times New Roman" panose="02020603050405020304" pitchFamily="18" charset="0"/>
              </a:rPr>
              <a:t>игры), </a:t>
            </a:r>
            <a:r>
              <a:rPr lang="ru-RU" sz="2000" dirty="0">
                <a:solidFill>
                  <a:schemeClr val="bg1"/>
                </a:solidFill>
                <a:latin typeface="Times New Roman" panose="02020603050405020304" pitchFamily="18" charset="0"/>
                <a:cs typeface="Times New Roman" panose="02020603050405020304" pitchFamily="18" charset="0"/>
              </a:rPr>
              <a:t>самостоятельного изучения литературы, подготовки индивидуальных </a:t>
            </a:r>
            <a:r>
              <a:rPr lang="ru-RU" sz="2000" dirty="0" smtClean="0">
                <a:solidFill>
                  <a:schemeClr val="bg1"/>
                </a:solidFill>
                <a:latin typeface="Times New Roman" panose="02020603050405020304" pitchFamily="18" charset="0"/>
                <a:cs typeface="Times New Roman" panose="02020603050405020304" pitchFamily="18" charset="0"/>
              </a:rPr>
              <a:t>заданий, </a:t>
            </a:r>
            <a:r>
              <a:rPr lang="ru-RU" sz="2000" dirty="0">
                <a:solidFill>
                  <a:schemeClr val="bg1"/>
                </a:solidFill>
                <a:latin typeface="Times New Roman" panose="02020603050405020304" pitchFamily="18" charset="0"/>
                <a:cs typeface="Times New Roman" panose="02020603050405020304" pitchFamily="18" charset="0"/>
              </a:rPr>
              <a:t>характерных для умственного образования и самообразования юных спортсменов</a:t>
            </a:r>
            <a:r>
              <a:rPr lang="ru-RU" sz="2000" dirty="0" smtClean="0">
                <a:solidFill>
                  <a:schemeClr val="bg1"/>
                </a:solidFill>
                <a:latin typeface="Times New Roman" panose="02020603050405020304" pitchFamily="18" charset="0"/>
                <a:cs typeface="Times New Roman" panose="02020603050405020304" pitchFamily="18" charset="0"/>
              </a:rPr>
              <a:t>.</a:t>
            </a:r>
          </a:p>
          <a:p>
            <a:pPr algn="just"/>
            <a:r>
              <a:rPr lang="ru-RU" sz="2000" dirty="0" smtClean="0">
                <a:solidFill>
                  <a:schemeClr val="bg1"/>
                </a:solidFill>
                <a:latin typeface="Times New Roman" panose="02020603050405020304" pitchFamily="18" charset="0"/>
                <a:cs typeface="Times New Roman" panose="02020603050405020304" pitchFamily="18" charset="0"/>
              </a:rPr>
              <a:t>          </a:t>
            </a:r>
            <a:r>
              <a:rPr lang="ru-RU" sz="2000" b="1" u="sng" dirty="0" smtClean="0">
                <a:solidFill>
                  <a:schemeClr val="bg1"/>
                </a:solidFill>
                <a:latin typeface="Times New Roman" panose="02020603050405020304" pitchFamily="18" charset="0"/>
                <a:cs typeface="Times New Roman" panose="02020603050405020304" pitchFamily="18" charset="0"/>
              </a:rPr>
              <a:t>Беседа</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 форма общения тренера с учащимися в виде диалога, одна из распространенных организационных форм теоретической подготовки. Наиболее привлекательна такая форма работы в группах начальной подготовки (8-10 лет), когда еще не окрепли познавательные процессы учащихся, а также при изучении сложных вопросов. Длительность теоретического занятия в форме бесед планируется продолжительностью 20-30 </a:t>
            </a:r>
            <a:r>
              <a:rPr lang="ru-RU" sz="2000" dirty="0" smtClean="0">
                <a:solidFill>
                  <a:schemeClr val="bg1"/>
                </a:solidFill>
                <a:latin typeface="Times New Roman" panose="02020603050405020304" pitchFamily="18" charset="0"/>
                <a:cs typeface="Times New Roman" panose="02020603050405020304" pitchFamily="18" charset="0"/>
              </a:rPr>
              <a:t>мин.</a:t>
            </a:r>
          </a:p>
          <a:p>
            <a:pPr algn="just"/>
            <a:r>
              <a:rPr lang="ru-RU" sz="2000" dirty="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b="1" u="sng" dirty="0" smtClean="0">
                <a:solidFill>
                  <a:schemeClr val="bg1"/>
                </a:solidFill>
                <a:latin typeface="Times New Roman" panose="02020603050405020304" pitchFamily="18" charset="0"/>
                <a:cs typeface="Times New Roman" panose="02020603050405020304" pitchFamily="18" charset="0"/>
              </a:rPr>
              <a:t>Лекции</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читают учащимся главным образом в период пребывания их в спортивно-оздоровительных лагерях или на тренировочных сборах.</a:t>
            </a:r>
          </a:p>
          <a:p>
            <a:pPr algn="just"/>
            <a:r>
              <a:rPr lang="ru-RU" sz="2000" dirty="0">
                <a:solidFill>
                  <a:schemeClr val="bg1"/>
                </a:solidFill>
                <a:latin typeface="Times New Roman" panose="02020603050405020304" pitchFamily="18" charset="0"/>
                <a:cs typeface="Times New Roman" panose="02020603050405020304" pitchFamily="18" charset="0"/>
              </a:rPr>
              <a:t>В лекциях систематически излагается теоретический материал, раскрывающий объективные закономерности спортивной тренировки и особенности подготовки юных футболистов</a:t>
            </a:r>
            <a:r>
              <a:rPr lang="ru-RU" sz="2000" dirty="0" smtClean="0">
                <a:solidFill>
                  <a:schemeClr val="bg1"/>
                </a:solidFill>
                <a:latin typeface="Times New Roman" panose="02020603050405020304" pitchFamily="18" charset="0"/>
                <a:cs typeface="Times New Roman" panose="02020603050405020304" pitchFamily="18" charset="0"/>
              </a:rPr>
              <a:t>.</a:t>
            </a:r>
          </a:p>
          <a:p>
            <a:pPr algn="just"/>
            <a:r>
              <a:rPr lang="ru-RU" sz="2000" dirty="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b="1" u="sng" dirty="0" smtClean="0">
                <a:solidFill>
                  <a:schemeClr val="bg1"/>
                </a:solidFill>
                <a:latin typeface="Times New Roman" panose="02020603050405020304" pitchFamily="18" charset="0"/>
                <a:cs typeface="Times New Roman" panose="02020603050405020304" pitchFamily="18" charset="0"/>
              </a:rPr>
              <a:t>Семинары</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проводятся, как правило, в группах спортивного совершенствования (16-18 лет) после изучения особо важных разделов теоретической подготовки.</a:t>
            </a:r>
          </a:p>
          <a:p>
            <a:pPr algn="just"/>
            <a:r>
              <a:rPr lang="ru-RU" sz="2000" dirty="0">
                <a:solidFill>
                  <a:schemeClr val="bg1"/>
                </a:solidFill>
                <a:latin typeface="Times New Roman" panose="02020603050405020304" pitchFamily="18" charset="0"/>
                <a:cs typeface="Times New Roman" panose="02020603050405020304" pitchFamily="18" charset="0"/>
              </a:rPr>
              <a:t>         Длительность теоретического занятия в форме </a:t>
            </a:r>
            <a:r>
              <a:rPr lang="ru-RU" sz="2000" dirty="0" smtClean="0">
                <a:solidFill>
                  <a:schemeClr val="bg1"/>
                </a:solidFill>
                <a:latin typeface="Times New Roman" panose="02020603050405020304" pitchFamily="18" charset="0"/>
                <a:cs typeface="Times New Roman" panose="02020603050405020304" pitchFamily="18" charset="0"/>
              </a:rPr>
              <a:t>лекции</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и семинара </a:t>
            </a:r>
            <a:r>
              <a:rPr lang="ru-RU" sz="2000" dirty="0">
                <a:solidFill>
                  <a:schemeClr val="bg1"/>
                </a:solidFill>
                <a:latin typeface="Times New Roman" panose="02020603050405020304" pitchFamily="18" charset="0"/>
                <a:cs typeface="Times New Roman" panose="02020603050405020304" pitchFamily="18" charset="0"/>
              </a:rPr>
              <a:t>планируется продолжительностью 45-90 мин.</a:t>
            </a:r>
          </a:p>
        </p:txBody>
      </p:sp>
    </p:spTree>
    <p:extLst>
      <p:ext uri="{BB962C8B-B14F-4D97-AF65-F5344CB8AC3E}">
        <p14:creationId xmlns:p14="http://schemas.microsoft.com/office/powerpoint/2010/main" xmlns="" val="1527123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64291" y="0"/>
            <a:ext cx="11237565" cy="5352288"/>
          </a:xfrm>
        </p:spPr>
        <p:txBody>
          <a:bodyPr>
            <a:normAutofit/>
          </a:bodyPr>
          <a:lstStyle/>
          <a:p>
            <a:pPr algn="just"/>
            <a:r>
              <a:rPr lang="ru-RU" sz="2500" dirty="0" smtClean="0">
                <a:solidFill>
                  <a:schemeClr val="bg1"/>
                </a:solidFill>
              </a:rPr>
              <a:t>         </a:t>
            </a:r>
          </a:p>
          <a:p>
            <a:pPr algn="just">
              <a:lnSpc>
                <a:spcPct val="120000"/>
              </a:lnSpc>
            </a:pPr>
            <a:r>
              <a:rPr lang="ru-RU" sz="2300" dirty="0" smtClean="0">
                <a:solidFill>
                  <a:schemeClr val="bg1"/>
                </a:solidFill>
              </a:rPr>
              <a:t>            </a:t>
            </a:r>
            <a:endParaRPr lang="ru-RU" sz="2900" dirty="0">
              <a:solidFill>
                <a:schemeClr val="bg1"/>
              </a:solidFill>
            </a:endParaRPr>
          </a:p>
        </p:txBody>
      </p:sp>
      <p:sp>
        <p:nvSpPr>
          <p:cNvPr id="2" name="Прямоугольник 1"/>
          <p:cNvSpPr/>
          <p:nvPr/>
        </p:nvSpPr>
        <p:spPr>
          <a:xfrm>
            <a:off x="299803" y="185307"/>
            <a:ext cx="11382132" cy="6924973"/>
          </a:xfrm>
          <a:prstGeom prst="rect">
            <a:avLst/>
          </a:prstGeom>
        </p:spPr>
        <p:txBody>
          <a:bodyPr wrap="square">
            <a:spAutoFit/>
          </a:bodyPr>
          <a:lstStyle/>
          <a:p>
            <a:endParaRPr lang="ru-RU" sz="2200" b="1" dirty="0" smtClean="0">
              <a:solidFill>
                <a:schemeClr val="bg1"/>
              </a:solidFill>
              <a:latin typeface="Times New Roman" panose="02020603050405020304" pitchFamily="18" charset="0"/>
              <a:cs typeface="Times New Roman" panose="02020603050405020304" pitchFamily="18" charset="0"/>
            </a:endParaRPr>
          </a:p>
          <a:p>
            <a:pPr algn="just"/>
            <a:r>
              <a:rPr lang="ru-RU" sz="2000" dirty="0" smtClean="0">
                <a:solidFill>
                  <a:schemeClr val="bg1"/>
                </a:solidFill>
                <a:latin typeface="Times New Roman" panose="02020603050405020304" pitchFamily="18" charset="0"/>
                <a:cs typeface="Times New Roman" panose="02020603050405020304" pitchFamily="18" charset="0"/>
              </a:rPr>
              <a:t>          При </a:t>
            </a:r>
            <a:r>
              <a:rPr lang="ru-RU" sz="2000" dirty="0">
                <a:solidFill>
                  <a:schemeClr val="bg1"/>
                </a:solidFill>
                <a:latin typeface="Times New Roman" panose="02020603050405020304" pitchFamily="18" charset="0"/>
                <a:cs typeface="Times New Roman" panose="02020603050405020304" pitchFamily="18" charset="0"/>
              </a:rPr>
              <a:t>организации и проведении занятий по теоретической подготовке </a:t>
            </a:r>
            <a:r>
              <a:rPr lang="ru-RU" sz="2000" dirty="0" smtClean="0">
                <a:solidFill>
                  <a:schemeClr val="bg1"/>
                </a:solidFill>
                <a:latin typeface="Times New Roman" panose="02020603050405020304" pitchFamily="18" charset="0"/>
                <a:cs typeface="Times New Roman" panose="02020603050405020304" pitchFamily="18" charset="0"/>
              </a:rPr>
              <a:t>необходимо придерживаться </a:t>
            </a:r>
            <a:r>
              <a:rPr lang="ru-RU" sz="2000" dirty="0">
                <a:solidFill>
                  <a:schemeClr val="bg1"/>
                </a:solidFill>
                <a:latin typeface="Times New Roman" panose="02020603050405020304" pitchFamily="18" charset="0"/>
                <a:cs typeface="Times New Roman" panose="02020603050405020304" pitchFamily="18" charset="0"/>
              </a:rPr>
              <a:t>определенной методической последовательности.</a:t>
            </a:r>
          </a:p>
          <a:p>
            <a:pPr algn="just"/>
            <a:r>
              <a:rPr lang="ru-RU" sz="2000" dirty="0" smtClean="0">
                <a:solidFill>
                  <a:schemeClr val="bg1"/>
                </a:solidFill>
                <a:latin typeface="Times New Roman" panose="02020603050405020304" pitchFamily="18" charset="0"/>
                <a:cs typeface="Times New Roman" panose="02020603050405020304" pitchFamily="18" charset="0"/>
              </a:rPr>
              <a:t>          Всем </a:t>
            </a:r>
            <a:r>
              <a:rPr lang="ru-RU" sz="2000" dirty="0">
                <a:solidFill>
                  <a:schemeClr val="bg1"/>
                </a:solidFill>
                <a:latin typeface="Times New Roman" panose="02020603050405020304" pitchFamily="18" charset="0"/>
                <a:cs typeface="Times New Roman" panose="02020603050405020304" pitchFamily="18" charset="0"/>
              </a:rPr>
              <a:t>футболистам учебной группы (команды) заранее </a:t>
            </a:r>
            <a:r>
              <a:rPr lang="ru-RU" sz="2000" dirty="0" smtClean="0">
                <a:solidFill>
                  <a:schemeClr val="bg1"/>
                </a:solidFill>
                <a:latin typeface="Times New Roman" panose="02020603050405020304" pitchFamily="18" charset="0"/>
                <a:cs typeface="Times New Roman" panose="02020603050405020304" pitchFamily="18" charset="0"/>
              </a:rPr>
              <a:t>сообщаются: </a:t>
            </a:r>
            <a:r>
              <a:rPr lang="ru-RU" sz="2000" dirty="0">
                <a:solidFill>
                  <a:schemeClr val="bg1"/>
                </a:solidFill>
                <a:latin typeface="Times New Roman" panose="02020603050405020304" pitchFamily="18" charset="0"/>
                <a:cs typeface="Times New Roman" panose="02020603050405020304" pitchFamily="18" charset="0"/>
              </a:rPr>
              <a:t>тема предстоящего занятия, форма его </a:t>
            </a:r>
            <a:r>
              <a:rPr lang="ru-RU" sz="2000" dirty="0" smtClean="0">
                <a:solidFill>
                  <a:schemeClr val="bg1"/>
                </a:solidFill>
                <a:latin typeface="Times New Roman" panose="02020603050405020304" pitchFamily="18" charset="0"/>
                <a:cs typeface="Times New Roman" panose="02020603050405020304" pitchFamily="18" charset="0"/>
              </a:rPr>
              <a:t>организации, время </a:t>
            </a:r>
            <a:r>
              <a:rPr lang="ru-RU" sz="2000" dirty="0">
                <a:solidFill>
                  <a:schemeClr val="bg1"/>
                </a:solidFill>
                <a:latin typeface="Times New Roman" panose="02020603050405020304" pitchFamily="18" charset="0"/>
                <a:cs typeface="Times New Roman" panose="02020603050405020304" pitchFamily="18" charset="0"/>
              </a:rPr>
              <a:t>проведения, рекомендуемая литература для самостоятельной работы, при необходимости даются индивидуальные задания</a:t>
            </a:r>
            <a:r>
              <a:rPr lang="ru-RU" sz="2000" dirty="0" smtClean="0">
                <a:solidFill>
                  <a:schemeClr val="bg1"/>
                </a:solidFill>
                <a:latin typeface="Times New Roman" panose="02020603050405020304" pitchFamily="18" charset="0"/>
                <a:cs typeface="Times New Roman" panose="02020603050405020304" pitchFamily="18" charset="0"/>
              </a:rPr>
              <a:t>.</a:t>
            </a:r>
          </a:p>
          <a:p>
            <a:pPr algn="just"/>
            <a:r>
              <a:rPr lang="ru-RU" sz="2000" dirty="0" smtClean="0">
                <a:solidFill>
                  <a:schemeClr val="bg1"/>
                </a:solidFill>
                <a:latin typeface="Times New Roman" panose="02020603050405020304" pitchFamily="18" charset="0"/>
                <a:cs typeface="Times New Roman" panose="02020603050405020304" pitchFamily="18" charset="0"/>
              </a:rPr>
              <a:t>          Теоретические </a:t>
            </a:r>
            <a:r>
              <a:rPr lang="ru-RU" sz="2000" dirty="0">
                <a:solidFill>
                  <a:schemeClr val="bg1"/>
                </a:solidFill>
                <a:latin typeface="Times New Roman" panose="02020603050405020304" pitchFamily="18" charset="0"/>
                <a:cs typeface="Times New Roman" panose="02020603050405020304" pitchFamily="18" charset="0"/>
              </a:rPr>
              <a:t>занятия лучше всего проводить в специально оборудованной комнате (методический кабинет, </a:t>
            </a:r>
            <a:r>
              <a:rPr lang="ru-RU" sz="2000" dirty="0" smtClean="0">
                <a:solidFill>
                  <a:schemeClr val="bg1"/>
                </a:solidFill>
                <a:latin typeface="Times New Roman" panose="02020603050405020304" pitchFamily="18" charset="0"/>
                <a:cs typeface="Times New Roman" panose="02020603050405020304" pitchFamily="18" charset="0"/>
              </a:rPr>
              <a:t>класс), </a:t>
            </a:r>
            <a:r>
              <a:rPr lang="ru-RU" sz="2000" dirty="0">
                <a:solidFill>
                  <a:schemeClr val="bg1"/>
                </a:solidFill>
                <a:latin typeface="Times New Roman" panose="02020603050405020304" pitchFamily="18" charset="0"/>
                <a:cs typeface="Times New Roman" panose="02020603050405020304" pitchFamily="18" charset="0"/>
              </a:rPr>
              <a:t>приспособленной для демонстрации киноматериалов и видеозаписей</a:t>
            </a:r>
            <a:r>
              <a:rPr lang="ru-RU" sz="2000" dirty="0" smtClean="0">
                <a:solidFill>
                  <a:schemeClr val="bg1"/>
                </a:solidFill>
                <a:latin typeface="Times New Roman" panose="02020603050405020304" pitchFamily="18" charset="0"/>
                <a:cs typeface="Times New Roman" panose="02020603050405020304" pitchFamily="18" charset="0"/>
              </a:rPr>
              <a:t>.</a:t>
            </a:r>
          </a:p>
          <a:p>
            <a:pPr algn="just"/>
            <a:r>
              <a:rPr lang="ru-RU" sz="2000" dirty="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         Лекции, доклады и беседы </a:t>
            </a:r>
            <a:r>
              <a:rPr lang="ru-RU" sz="2000" dirty="0">
                <a:solidFill>
                  <a:schemeClr val="bg1"/>
                </a:solidFill>
                <a:latin typeface="Times New Roman" panose="02020603050405020304" pitchFamily="18" charset="0"/>
                <a:cs typeface="Times New Roman" panose="02020603050405020304" pitchFamily="18" charset="0"/>
              </a:rPr>
              <a:t>желательно заканчивать творческой дискуссией, в которой бы активно участвовали все футболисты учебной группы, команды</a:t>
            </a:r>
            <a:r>
              <a:rPr lang="ru-RU" sz="2000" dirty="0" smtClean="0">
                <a:solidFill>
                  <a:schemeClr val="bg1"/>
                </a:solidFill>
                <a:latin typeface="Times New Roman" panose="02020603050405020304" pitchFamily="18" charset="0"/>
                <a:cs typeface="Times New Roman" panose="02020603050405020304" pitchFamily="18" charset="0"/>
              </a:rPr>
              <a:t>.</a:t>
            </a:r>
          </a:p>
          <a:p>
            <a:pPr algn="just"/>
            <a:r>
              <a:rPr lang="ru-RU" sz="2000" dirty="0" smtClean="0">
                <a:solidFill>
                  <a:schemeClr val="bg1"/>
                </a:solidFill>
                <a:latin typeface="Times New Roman" panose="02020603050405020304" pitchFamily="18" charset="0"/>
                <a:cs typeface="Times New Roman" panose="02020603050405020304" pitchFamily="18" charset="0"/>
              </a:rPr>
              <a:t>          </a:t>
            </a:r>
            <a:r>
              <a:rPr lang="ru-RU" sz="2000" b="1" u="sng" dirty="0" smtClean="0">
                <a:solidFill>
                  <a:schemeClr val="bg1"/>
                </a:solidFill>
                <a:latin typeface="Times New Roman" panose="02020603050405020304" pitchFamily="18" charset="0"/>
                <a:cs typeface="Times New Roman" panose="02020603050405020304" pitchFamily="18" charset="0"/>
              </a:rPr>
              <a:t>Установка на игру </a:t>
            </a:r>
            <a:r>
              <a:rPr lang="ru-RU" sz="2000" dirty="0" smtClean="0">
                <a:solidFill>
                  <a:schemeClr val="bg1"/>
                </a:solidFill>
                <a:latin typeface="Times New Roman" panose="02020603050405020304" pitchFamily="18" charset="0"/>
                <a:cs typeface="Times New Roman" panose="02020603050405020304" pitchFamily="18" charset="0"/>
              </a:rPr>
              <a:t>– мероприятие в преддверии матча, на котором тренер определяет  тактику игры и раздает индивидуальные задания игрокам. Как правило, ключевое место в любой установке на матч занимает ознакомление с особенностями действий противостоящей команды. В частности, внимание игроков акцентируется на слабых и сильных местах соперника, что в конечном итоге учитывается в плане игры всей команды.</a:t>
            </a:r>
          </a:p>
          <a:p>
            <a:pPr algn="just"/>
            <a:r>
              <a:rPr lang="ru-RU" sz="2000" dirty="0" smtClean="0">
                <a:solidFill>
                  <a:schemeClr val="bg1"/>
                </a:solidFill>
                <a:latin typeface="Times New Roman" panose="02020603050405020304" pitchFamily="18" charset="0"/>
                <a:cs typeface="Times New Roman" panose="02020603050405020304" pitchFamily="18" charset="0"/>
              </a:rPr>
              <a:t>          </a:t>
            </a:r>
            <a:r>
              <a:rPr lang="ru-RU" sz="2000" b="1" u="sng" dirty="0" smtClean="0">
                <a:solidFill>
                  <a:schemeClr val="bg1"/>
                </a:solidFill>
                <a:latin typeface="Times New Roman" panose="02020603050405020304" pitchFamily="18" charset="0"/>
                <a:cs typeface="Times New Roman" panose="02020603050405020304" pitchFamily="18" charset="0"/>
              </a:rPr>
              <a:t>Разбор игры </a:t>
            </a:r>
            <a:r>
              <a:rPr lang="ru-RU" sz="2000" b="1" dirty="0" smtClean="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мероприятие, происходящее по окончании матча с целью его анализа и обсуждения. Разбор игры может проводиться сразу после матча, на следующий день или даже через несколько дней. Как правило, при разборе игры выясняется, насколько был реализован план на игру, была ли соблюдена игровая дисциплина, выполнена тренерская установка. Также анализируются причины, которые помешали реализовать задуманное, отмечаются положительные моменты матча.</a:t>
            </a:r>
          </a:p>
          <a:p>
            <a:pPr algn="just"/>
            <a:r>
              <a:rPr lang="ru-RU" sz="2000" dirty="0" smtClean="0">
                <a:solidFill>
                  <a:schemeClr val="bg1"/>
                </a:solidFill>
                <a:latin typeface="Times New Roman" panose="02020603050405020304" pitchFamily="18" charset="0"/>
                <a:cs typeface="Times New Roman" panose="02020603050405020304" pitchFamily="18" charset="0"/>
              </a:rPr>
              <a:t>          </a:t>
            </a:r>
          </a:p>
          <a:p>
            <a:pPr algn="just"/>
            <a:endParaRPr lang="ru-RU" sz="2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97317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64291" y="0"/>
            <a:ext cx="11237565" cy="5352288"/>
          </a:xfrm>
        </p:spPr>
        <p:txBody>
          <a:bodyPr>
            <a:normAutofit/>
          </a:bodyPr>
          <a:lstStyle/>
          <a:p>
            <a:pPr algn="just"/>
            <a:r>
              <a:rPr lang="ru-RU" sz="2500" dirty="0" smtClean="0">
                <a:solidFill>
                  <a:schemeClr val="bg1"/>
                </a:solidFill>
              </a:rPr>
              <a:t>         </a:t>
            </a:r>
          </a:p>
          <a:p>
            <a:pPr algn="just">
              <a:lnSpc>
                <a:spcPct val="120000"/>
              </a:lnSpc>
            </a:pPr>
            <a:r>
              <a:rPr lang="ru-RU" sz="2300" dirty="0" smtClean="0">
                <a:solidFill>
                  <a:schemeClr val="bg1"/>
                </a:solidFill>
              </a:rPr>
              <a:t>          </a:t>
            </a:r>
            <a:endParaRPr lang="ru-RU" sz="2900" dirty="0">
              <a:solidFill>
                <a:schemeClr val="bg1"/>
              </a:solidFill>
            </a:endParaRPr>
          </a:p>
        </p:txBody>
      </p:sp>
      <p:sp>
        <p:nvSpPr>
          <p:cNvPr id="2" name="Прямоугольник 1"/>
          <p:cNvSpPr/>
          <p:nvPr/>
        </p:nvSpPr>
        <p:spPr>
          <a:xfrm>
            <a:off x="299803" y="185307"/>
            <a:ext cx="11382132" cy="3200876"/>
          </a:xfrm>
          <a:prstGeom prst="rect">
            <a:avLst/>
          </a:prstGeom>
        </p:spPr>
        <p:txBody>
          <a:bodyPr wrap="square">
            <a:spAutoFit/>
          </a:bodyPr>
          <a:lstStyle/>
          <a:p>
            <a:endParaRPr lang="ru-RU" sz="2200" b="1" dirty="0" smtClean="0">
              <a:solidFill>
                <a:schemeClr val="bg1"/>
              </a:solidFill>
              <a:latin typeface="Times New Roman" panose="02020603050405020304" pitchFamily="18" charset="0"/>
              <a:cs typeface="Times New Roman" panose="02020603050405020304" pitchFamily="18" charset="0"/>
            </a:endParaRPr>
          </a:p>
          <a:p>
            <a:pPr algn="just"/>
            <a:r>
              <a:rPr lang="ru-RU" sz="2000" dirty="0">
                <a:solidFill>
                  <a:schemeClr val="bg1"/>
                </a:solidFill>
                <a:latin typeface="Times New Roman" panose="02020603050405020304" pitchFamily="18" charset="0"/>
                <a:cs typeface="Times New Roman" panose="02020603050405020304" pitchFamily="18" charset="0"/>
              </a:rPr>
              <a:t>            </a:t>
            </a:r>
            <a:endParaRPr lang="ru-RU" sz="2000" dirty="0" smtClean="0">
              <a:solidFill>
                <a:schemeClr val="bg1"/>
              </a:solidFill>
              <a:latin typeface="Times New Roman" panose="02020603050405020304" pitchFamily="18" charset="0"/>
              <a:cs typeface="Times New Roman" panose="02020603050405020304" pitchFamily="18" charset="0"/>
            </a:endParaRPr>
          </a:p>
          <a:p>
            <a:pPr algn="just"/>
            <a:endParaRPr lang="ru-RU" sz="2000" dirty="0">
              <a:solidFill>
                <a:schemeClr val="bg1"/>
              </a:solidFill>
              <a:latin typeface="Times New Roman" panose="02020603050405020304" pitchFamily="18" charset="0"/>
              <a:cs typeface="Times New Roman" panose="02020603050405020304" pitchFamily="18" charset="0"/>
            </a:endParaRPr>
          </a:p>
          <a:p>
            <a:pPr algn="just"/>
            <a:r>
              <a:rPr lang="ru-RU" sz="2800" b="1" dirty="0" smtClean="0">
                <a:solidFill>
                  <a:schemeClr val="bg1"/>
                </a:solidFill>
                <a:latin typeface="Times New Roman" panose="02020603050405020304" pitchFamily="18" charset="0"/>
                <a:cs typeface="Times New Roman" panose="02020603050405020304" pitchFamily="18" charset="0"/>
              </a:rPr>
              <a:t>           Основная </a:t>
            </a:r>
            <a:r>
              <a:rPr lang="ru-RU" sz="2800" b="1" dirty="0">
                <a:solidFill>
                  <a:schemeClr val="bg1"/>
                </a:solidFill>
                <a:latin typeface="Times New Roman" panose="02020603050405020304" pitchFamily="18" charset="0"/>
                <a:cs typeface="Times New Roman" panose="02020603050405020304" pitchFamily="18" charset="0"/>
              </a:rPr>
              <a:t>заслуга в решении задач </a:t>
            </a:r>
            <a:r>
              <a:rPr lang="ru-RU" sz="2800" b="1" dirty="0" smtClean="0">
                <a:solidFill>
                  <a:schemeClr val="bg1"/>
                </a:solidFill>
                <a:latin typeface="Times New Roman" panose="02020603050405020304" pitchFamily="18" charset="0"/>
                <a:cs typeface="Times New Roman" panose="02020603050405020304" pitchFamily="18" charset="0"/>
              </a:rPr>
              <a:t>теоретической </a:t>
            </a:r>
            <a:r>
              <a:rPr lang="ru-RU" sz="2800" b="1" dirty="0">
                <a:solidFill>
                  <a:schemeClr val="bg1"/>
                </a:solidFill>
                <a:latin typeface="Times New Roman" panose="02020603050405020304" pitchFamily="18" charset="0"/>
                <a:cs typeface="Times New Roman" panose="02020603050405020304" pitchFamily="18" charset="0"/>
              </a:rPr>
              <a:t>подготовки юных футболистов принадлежит тренеру. Он </a:t>
            </a:r>
            <a:r>
              <a:rPr lang="ru-RU" sz="2800" b="1" dirty="0" smtClean="0">
                <a:solidFill>
                  <a:schemeClr val="bg1"/>
                </a:solidFill>
                <a:latin typeface="Times New Roman" panose="02020603050405020304" pitchFamily="18" charset="0"/>
                <a:cs typeface="Times New Roman" panose="02020603050405020304" pitchFamily="18" charset="0"/>
              </a:rPr>
              <a:t>проводит </a:t>
            </a:r>
            <a:r>
              <a:rPr lang="ru-RU" sz="2800" b="1" dirty="0">
                <a:solidFill>
                  <a:schemeClr val="bg1"/>
                </a:solidFill>
                <a:latin typeface="Times New Roman" panose="02020603050405020304" pitchFamily="18" charset="0"/>
                <a:cs typeface="Times New Roman" panose="02020603050405020304" pitchFamily="18" charset="0"/>
              </a:rPr>
              <a:t>специальные теоретические </a:t>
            </a:r>
            <a:r>
              <a:rPr lang="ru-RU" sz="2800" b="1" dirty="0" smtClean="0">
                <a:solidFill>
                  <a:schemeClr val="bg1"/>
                </a:solidFill>
                <a:latin typeface="Times New Roman" panose="02020603050405020304" pitchFamily="18" charset="0"/>
                <a:cs typeface="Times New Roman" panose="02020603050405020304" pitchFamily="18" charset="0"/>
              </a:rPr>
              <a:t>занятия, </a:t>
            </a:r>
            <a:r>
              <a:rPr lang="ru-RU" sz="2800" b="1" dirty="0">
                <a:solidFill>
                  <a:schemeClr val="bg1"/>
                </a:solidFill>
                <a:latin typeface="Times New Roman" panose="02020603050405020304" pitchFamily="18" charset="0"/>
                <a:cs typeface="Times New Roman" panose="02020603050405020304" pitchFamily="18" charset="0"/>
              </a:rPr>
              <a:t>а также вооружает </a:t>
            </a:r>
            <a:r>
              <a:rPr lang="ru-RU" sz="2800" b="1" dirty="0" smtClean="0">
                <a:solidFill>
                  <a:schemeClr val="bg1"/>
                </a:solidFill>
                <a:latin typeface="Times New Roman" panose="02020603050405020304" pitchFamily="18" charset="0"/>
                <a:cs typeface="Times New Roman" panose="02020603050405020304" pitchFamily="18" charset="0"/>
              </a:rPr>
              <a:t>необходимыми </a:t>
            </a:r>
            <a:r>
              <a:rPr lang="ru-RU" sz="2800" b="1" dirty="0">
                <a:solidFill>
                  <a:schemeClr val="bg1"/>
                </a:solidFill>
                <a:latin typeface="Times New Roman" panose="02020603050405020304" pitchFamily="18" charset="0"/>
                <a:cs typeface="Times New Roman" panose="02020603050405020304" pitchFamily="18" charset="0"/>
              </a:rPr>
              <a:t>теоретическими </a:t>
            </a:r>
            <a:r>
              <a:rPr lang="ru-RU" sz="2800" b="1" dirty="0" smtClean="0">
                <a:solidFill>
                  <a:schemeClr val="bg1"/>
                </a:solidFill>
                <a:latin typeface="Times New Roman" panose="02020603050405020304" pitchFamily="18" charset="0"/>
                <a:cs typeface="Times New Roman" panose="02020603050405020304" pitchFamily="18" charset="0"/>
              </a:rPr>
              <a:t>знаниями. Успех </a:t>
            </a:r>
            <a:r>
              <a:rPr lang="ru-RU" sz="2800" b="1" dirty="0">
                <a:solidFill>
                  <a:schemeClr val="bg1"/>
                </a:solidFill>
                <a:latin typeface="Times New Roman" panose="02020603050405020304" pitchFamily="18" charset="0"/>
                <a:cs typeface="Times New Roman" panose="02020603050405020304" pitchFamily="18" charset="0"/>
              </a:rPr>
              <a:t>в этом важном </a:t>
            </a:r>
            <a:r>
              <a:rPr lang="ru-RU" sz="2800" b="1" dirty="0" smtClean="0">
                <a:solidFill>
                  <a:schemeClr val="bg1"/>
                </a:solidFill>
                <a:latin typeface="Times New Roman" panose="02020603050405020304" pitchFamily="18" charset="0"/>
                <a:cs typeface="Times New Roman" panose="02020603050405020304" pitchFamily="18" charset="0"/>
              </a:rPr>
              <a:t>деле </a:t>
            </a:r>
            <a:r>
              <a:rPr lang="ru-RU" sz="2800" b="1" dirty="0">
                <a:solidFill>
                  <a:schemeClr val="bg1"/>
                </a:solidFill>
                <a:latin typeface="Times New Roman" panose="02020603050405020304" pitchFamily="18" charset="0"/>
                <a:cs typeface="Times New Roman" panose="02020603050405020304" pitchFamily="18" charset="0"/>
              </a:rPr>
              <a:t>во многом зависит от уровня подготовленности </a:t>
            </a:r>
            <a:r>
              <a:rPr lang="ru-RU" sz="2800" b="1" dirty="0" smtClean="0">
                <a:solidFill>
                  <a:schemeClr val="bg1"/>
                </a:solidFill>
                <a:latin typeface="Times New Roman" panose="02020603050405020304" pitchFamily="18" charset="0"/>
                <a:cs typeface="Times New Roman" panose="02020603050405020304" pitchFamily="18" charset="0"/>
              </a:rPr>
              <a:t>тренера</a:t>
            </a:r>
            <a:r>
              <a:rPr lang="ru-RU" sz="2800" b="1" dirty="0">
                <a:solidFill>
                  <a:schemeClr val="bg1"/>
                </a:solidFill>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99607" y="3955311"/>
            <a:ext cx="4531515" cy="2592775"/>
          </a:xfrm>
          <a:prstGeom prst="rect">
            <a:avLst/>
          </a:prstGeom>
        </p:spPr>
      </p:pic>
    </p:spTree>
    <p:extLst>
      <p:ext uri="{BB962C8B-B14F-4D97-AF65-F5344CB8AC3E}">
        <p14:creationId xmlns:p14="http://schemas.microsoft.com/office/powerpoint/2010/main" xmlns="" val="2789191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942</TotalTime>
  <Words>1503</Words>
  <Application>Microsoft Office PowerPoint</Application>
  <PresentationFormat>Произвольный</PresentationFormat>
  <Paragraphs>104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Сектор</vt:lpstr>
      <vt:lpstr>     </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спорта российской федерации  российский футбольный союз центр подготовки специалистов в сфере футбола (МОСКВА)</dc:title>
  <dc:creator>User</dc:creator>
  <cp:lastModifiedBy>Андрей</cp:lastModifiedBy>
  <cp:revision>50</cp:revision>
  <dcterms:created xsi:type="dcterms:W3CDTF">2021-09-27T12:35:53Z</dcterms:created>
  <dcterms:modified xsi:type="dcterms:W3CDTF">2022-02-24T00:13:48Z</dcterms:modified>
</cp:coreProperties>
</file>