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68" r:id="rId5"/>
    <p:sldId id="259" r:id="rId6"/>
    <p:sldId id="260" r:id="rId7"/>
    <p:sldId id="265" r:id="rId8"/>
    <p:sldId id="264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B1061A-83C0-4FDA-A9AC-2D420A43268B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F47193-A406-484A-BE2B-2246AFCEBEE9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Опережающее </a:t>
          </a:r>
        </a:p>
        <a:p>
          <a:pPr>
            <a:lnSpc>
              <a:spcPct val="100000"/>
            </a:lnSpc>
          </a:pPr>
          <a:r>
            <a: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моделирование</a:t>
          </a:r>
        </a:p>
        <a:p>
          <a:pPr>
            <a:lnSpc>
              <a:spcPct val="100000"/>
            </a:lnSpc>
          </a:pPr>
          <a:r>
            <a: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соревновательной </a:t>
          </a:r>
        </a:p>
        <a:p>
          <a:pPr>
            <a:lnSpc>
              <a:spcPct val="100000"/>
            </a:lnSpc>
          </a:pPr>
          <a:r>
            <a: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деятельности</a:t>
          </a:r>
          <a:endParaRPr lang="ru-RU" sz="16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4EEDB533-B94D-4D5F-9353-714994A8D6CF}" type="parTrans" cxnId="{27252192-CB08-43EA-8406-88AAFA138F60}">
      <dgm:prSet/>
      <dgm:spPr/>
      <dgm:t>
        <a:bodyPr/>
        <a:lstStyle/>
        <a:p>
          <a:endParaRPr lang="ru-RU"/>
        </a:p>
      </dgm:t>
    </dgm:pt>
    <dgm:pt modelId="{314FCA20-84D7-4D8D-9152-36398F2676E0}" type="sibTrans" cxnId="{27252192-CB08-43EA-8406-88AAFA138F60}">
      <dgm:prSet/>
      <dgm:spPr/>
      <dgm:t>
        <a:bodyPr/>
        <a:lstStyle/>
        <a:p>
          <a:endParaRPr lang="ru-RU"/>
        </a:p>
      </dgm:t>
    </dgm:pt>
    <dgm:pt modelId="{967DFB44-D181-4493-8FC6-7CA7CA62B1EC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Адаптивное моделирование соревновательной деятельности</a:t>
          </a:r>
          <a:endParaRPr lang="ru-RU" sz="16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F2FE5CF9-2C45-4BB2-AD60-66239F7E9B44}" type="parTrans" cxnId="{B4F425A3-8E81-4521-9A92-75EB13C72B29}">
      <dgm:prSet/>
      <dgm:spPr/>
      <dgm:t>
        <a:bodyPr/>
        <a:lstStyle/>
        <a:p>
          <a:endParaRPr lang="ru-RU"/>
        </a:p>
      </dgm:t>
    </dgm:pt>
    <dgm:pt modelId="{670FF8BE-4EB4-42A1-8751-131DCA13AE77}" type="sibTrans" cxnId="{B4F425A3-8E81-4521-9A92-75EB13C72B29}">
      <dgm:prSet/>
      <dgm:spPr/>
      <dgm:t>
        <a:bodyPr/>
        <a:lstStyle/>
        <a:p>
          <a:endParaRPr lang="ru-RU"/>
        </a:p>
      </dgm:t>
    </dgm:pt>
    <dgm:pt modelId="{C2E955AC-E884-4779-8A17-C7B7C7C688EE}" type="pres">
      <dgm:prSet presAssocID="{BAB1061A-83C0-4FDA-A9AC-2D420A43268B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A6FE4AA-AF4F-490D-AB44-6078347E0B1F}" type="pres">
      <dgm:prSet presAssocID="{BAB1061A-83C0-4FDA-A9AC-2D420A43268B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17A9EE-06E7-4F5C-A348-5E7FE94A6F6A}" type="pres">
      <dgm:prSet presAssocID="{BAB1061A-83C0-4FDA-A9AC-2D420A43268B}" presName="LeftNode" presStyleLbl="bgImgPlace1" presStyleIdx="0" presStyleCnt="2" custScaleX="284946" custLinFactNeighborX="13811" custLinFactNeighborY="-286">
        <dgm:presLayoutVars>
          <dgm:chMax val="2"/>
          <dgm:chPref val="2"/>
        </dgm:presLayoutVars>
      </dgm:prSet>
      <dgm:spPr/>
      <dgm:t>
        <a:bodyPr/>
        <a:lstStyle/>
        <a:p>
          <a:endParaRPr lang="ru-RU"/>
        </a:p>
      </dgm:t>
    </dgm:pt>
    <dgm:pt modelId="{7FF1CF7B-9009-4F2E-AC74-1272A26BB5AC}" type="pres">
      <dgm:prSet presAssocID="{BAB1061A-83C0-4FDA-A9AC-2D420A43268B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A09B6C-0069-4DB9-8AF1-02AE9C402518}" type="pres">
      <dgm:prSet presAssocID="{BAB1061A-83C0-4FDA-A9AC-2D420A43268B}" presName="RightNode" presStyleLbl="bgImgPlace1" presStyleIdx="1" presStyleCnt="2" custScaleX="134107" custLinFactNeighborX="-16537" custLinFactNeighborY="-286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0EFE960F-D70E-423C-8AE6-F97465FB7A4A}" type="pres">
      <dgm:prSet presAssocID="{BAB1061A-83C0-4FDA-A9AC-2D420A43268B}" presName="TopArrow" presStyleLbl="node1" presStyleIdx="0" presStyleCnt="2" custLinFactNeighborX="-39048" custLinFactNeighborY="-2683"/>
      <dgm:spPr/>
    </dgm:pt>
    <dgm:pt modelId="{3F5B0184-7BB6-4DAD-BD6B-7D40E7017A22}" type="pres">
      <dgm:prSet presAssocID="{BAB1061A-83C0-4FDA-A9AC-2D420A43268B}" presName="BottomArrow" presStyleLbl="node1" presStyleIdx="1" presStyleCnt="2" custLinFactNeighborX="-33968" custLinFactNeighborY="6237"/>
      <dgm:spPr/>
    </dgm:pt>
  </dgm:ptLst>
  <dgm:cxnLst>
    <dgm:cxn modelId="{27252192-CB08-43EA-8406-88AAFA138F60}" srcId="{BAB1061A-83C0-4FDA-A9AC-2D420A43268B}" destId="{90F47193-A406-484A-BE2B-2246AFCEBEE9}" srcOrd="0" destOrd="0" parTransId="{4EEDB533-B94D-4D5F-9353-714994A8D6CF}" sibTransId="{314FCA20-84D7-4D8D-9152-36398F2676E0}"/>
    <dgm:cxn modelId="{BB21612D-F90A-4FF7-A18F-D9BF7603F007}" type="presOf" srcId="{90F47193-A406-484A-BE2B-2246AFCEBEE9}" destId="{E917A9EE-06E7-4F5C-A348-5E7FE94A6F6A}" srcOrd="1" destOrd="0" presId="urn:microsoft.com/office/officeart/2009/layout/ReverseList"/>
    <dgm:cxn modelId="{7822A879-5921-4418-851A-0FD89D1E096A}" type="presOf" srcId="{967DFB44-D181-4493-8FC6-7CA7CA62B1EC}" destId="{CBA09B6C-0069-4DB9-8AF1-02AE9C402518}" srcOrd="1" destOrd="0" presId="urn:microsoft.com/office/officeart/2009/layout/ReverseList"/>
    <dgm:cxn modelId="{55BFC453-2755-4DAB-90F0-059BA5867DA3}" type="presOf" srcId="{BAB1061A-83C0-4FDA-A9AC-2D420A43268B}" destId="{C2E955AC-E884-4779-8A17-C7B7C7C688EE}" srcOrd="0" destOrd="0" presId="urn:microsoft.com/office/officeart/2009/layout/ReverseList"/>
    <dgm:cxn modelId="{6D6E7430-FE72-45CD-A2C9-72473034694B}" type="presOf" srcId="{90F47193-A406-484A-BE2B-2246AFCEBEE9}" destId="{5A6FE4AA-AF4F-490D-AB44-6078347E0B1F}" srcOrd="0" destOrd="0" presId="urn:microsoft.com/office/officeart/2009/layout/ReverseList"/>
    <dgm:cxn modelId="{B4F425A3-8E81-4521-9A92-75EB13C72B29}" srcId="{BAB1061A-83C0-4FDA-A9AC-2D420A43268B}" destId="{967DFB44-D181-4493-8FC6-7CA7CA62B1EC}" srcOrd="1" destOrd="0" parTransId="{F2FE5CF9-2C45-4BB2-AD60-66239F7E9B44}" sibTransId="{670FF8BE-4EB4-42A1-8751-131DCA13AE77}"/>
    <dgm:cxn modelId="{8E603EE3-6276-496C-8545-D462E05C535B}" type="presOf" srcId="{967DFB44-D181-4493-8FC6-7CA7CA62B1EC}" destId="{7FF1CF7B-9009-4F2E-AC74-1272A26BB5AC}" srcOrd="0" destOrd="0" presId="urn:microsoft.com/office/officeart/2009/layout/ReverseList"/>
    <dgm:cxn modelId="{19042401-0097-4668-A64F-6CB17816E989}" type="presParOf" srcId="{C2E955AC-E884-4779-8A17-C7B7C7C688EE}" destId="{5A6FE4AA-AF4F-490D-AB44-6078347E0B1F}" srcOrd="0" destOrd="0" presId="urn:microsoft.com/office/officeart/2009/layout/ReverseList"/>
    <dgm:cxn modelId="{A9FB837A-BF5E-4C3B-9151-2D9C1D93B772}" type="presParOf" srcId="{C2E955AC-E884-4779-8A17-C7B7C7C688EE}" destId="{E917A9EE-06E7-4F5C-A348-5E7FE94A6F6A}" srcOrd="1" destOrd="0" presId="urn:microsoft.com/office/officeart/2009/layout/ReverseList"/>
    <dgm:cxn modelId="{0CBA5950-C263-43A3-AC5E-95B24946CF0E}" type="presParOf" srcId="{C2E955AC-E884-4779-8A17-C7B7C7C688EE}" destId="{7FF1CF7B-9009-4F2E-AC74-1272A26BB5AC}" srcOrd="2" destOrd="0" presId="urn:microsoft.com/office/officeart/2009/layout/ReverseList"/>
    <dgm:cxn modelId="{41288D73-0E35-4852-A2BE-19703F62D111}" type="presParOf" srcId="{C2E955AC-E884-4779-8A17-C7B7C7C688EE}" destId="{CBA09B6C-0069-4DB9-8AF1-02AE9C402518}" srcOrd="3" destOrd="0" presId="urn:microsoft.com/office/officeart/2009/layout/ReverseList"/>
    <dgm:cxn modelId="{1A118212-024B-4941-A5BC-A0882B4CC6C2}" type="presParOf" srcId="{C2E955AC-E884-4779-8A17-C7B7C7C688EE}" destId="{0EFE960F-D70E-423C-8AE6-F97465FB7A4A}" srcOrd="4" destOrd="0" presId="urn:microsoft.com/office/officeart/2009/layout/ReverseList"/>
    <dgm:cxn modelId="{64425D9E-1DB0-4756-8A3F-A4F7EB6D1ED3}" type="presParOf" srcId="{C2E955AC-E884-4779-8A17-C7B7C7C688EE}" destId="{3F5B0184-7BB6-4DAD-BD6B-7D40E7017A22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17A9EE-06E7-4F5C-A348-5E7FE94A6F6A}">
      <dsp:nvSpPr>
        <dsp:cNvPr id="0" name=""/>
        <dsp:cNvSpPr/>
      </dsp:nvSpPr>
      <dsp:spPr>
        <a:xfrm rot="16200000">
          <a:off x="2584870" y="-212376"/>
          <a:ext cx="2218792" cy="386363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01600" rIns="91440" bIns="101600" numCol="1" spcCol="1270" anchor="t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Опережающее 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моделирование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соревновательной 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деятельности</a:t>
          </a:r>
          <a:endParaRPr lang="ru-RU" sz="1600" kern="12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1870782" y="718376"/>
        <a:ext cx="3755300" cy="2002128"/>
      </dsp:txXfrm>
    </dsp:sp>
    <dsp:sp modelId="{CBA09B6C-0069-4DB9-8AF1-02AE9C402518}">
      <dsp:nvSpPr>
        <dsp:cNvPr id="0" name=""/>
        <dsp:cNvSpPr/>
      </dsp:nvSpPr>
      <dsp:spPr>
        <a:xfrm rot="5400000">
          <a:off x="3590863" y="810249"/>
          <a:ext cx="2218792" cy="181838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101600" rIns="60960" bIns="101600" numCol="1" spcCol="1270" anchor="t" anchorCtr="0">
          <a:noAutofit/>
        </a:bodyPr>
        <a:lstStyle/>
        <a:p>
          <a:pPr lvl="0" algn="l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Адаптивное моделирование соревновательной деятельности</a:t>
          </a:r>
          <a:endParaRPr lang="ru-RU" sz="1600" kern="12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3791069" y="698825"/>
        <a:ext cx="1729598" cy="2041228"/>
      </dsp:txXfrm>
    </dsp:sp>
    <dsp:sp modelId="{0EFE960F-D70E-423C-8AE6-F97465FB7A4A}">
      <dsp:nvSpPr>
        <dsp:cNvPr id="0" name=""/>
        <dsp:cNvSpPr/>
      </dsp:nvSpPr>
      <dsp:spPr>
        <a:xfrm>
          <a:off x="2953361" y="-38029"/>
          <a:ext cx="1417486" cy="1417418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5B0184-7BB6-4DAD-BD6B-7D40E7017A22}">
      <dsp:nvSpPr>
        <dsp:cNvPr id="0" name=""/>
        <dsp:cNvSpPr/>
      </dsp:nvSpPr>
      <dsp:spPr>
        <a:xfrm rot="10800000">
          <a:off x="3025369" y="2122211"/>
          <a:ext cx="1417486" cy="1417418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109985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образовательное учреждение дополнительного образования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«Детско-юношеская спортивная школа»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6984776" cy="4320480"/>
          </a:xfrm>
        </p:spPr>
        <p:txBody>
          <a:bodyPr>
            <a:normAutofit fontScale="85000" lnSpcReduction="20000"/>
          </a:bodyPr>
          <a:lstStyle/>
          <a:p>
            <a:pPr indent="228600">
              <a:lnSpc>
                <a:spcPct val="115000"/>
              </a:lnSpc>
            </a:pPr>
            <a:endParaRPr lang="ru-RU" sz="2000" b="1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indent="228600">
              <a:lnSpc>
                <a:spcPct val="115000"/>
              </a:lnSpc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Сочетание 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в процессе 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indent="228600">
              <a:lnSpc>
                <a:spcPct val="115000"/>
              </a:lnSpc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спортивной подготовки опережающего и адаптивного моделирования 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indent="228600">
              <a:lnSpc>
                <a:spcPct val="115000"/>
              </a:lnSpc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соревновательной деятельности 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indent="228600">
              <a:lnSpc>
                <a:spcPct val="115000"/>
              </a:lnSpc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в спортивных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играх</a:t>
            </a:r>
          </a:p>
          <a:p>
            <a:pPr indent="228600" algn="r">
              <a:lnSpc>
                <a:spcPct val="115000"/>
              </a:lnSpc>
            </a:pPr>
            <a:endParaRPr lang="ru-RU" sz="1600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indent="228600" algn="r">
              <a:lnSpc>
                <a:spcPct val="115000"/>
              </a:lnSpc>
            </a:pPr>
            <a:endParaRPr lang="ru-RU" sz="16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indent="228600" algn="r">
              <a:lnSpc>
                <a:spcPct val="115000"/>
              </a:lnSpc>
            </a:pPr>
            <a:r>
              <a:rPr lang="ru-RU" sz="190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Докладчик </a:t>
            </a:r>
          </a:p>
          <a:p>
            <a:pPr indent="228600" algn="r">
              <a:lnSpc>
                <a:spcPct val="115000"/>
              </a:lnSpc>
            </a:pPr>
            <a:r>
              <a:rPr lang="ru-RU" sz="190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Косолапов П.И., </a:t>
            </a:r>
          </a:p>
          <a:p>
            <a:pPr indent="228600" algn="r">
              <a:lnSpc>
                <a:spcPct val="115000"/>
              </a:lnSpc>
            </a:pPr>
            <a:r>
              <a:rPr lang="ru-RU" sz="190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тренер-преподаватель  по волейболу</a:t>
            </a:r>
          </a:p>
          <a:p>
            <a:pPr indent="228600">
              <a:lnSpc>
                <a:spcPct val="115000"/>
              </a:lnSpc>
            </a:pPr>
            <a:endParaRPr lang="ru-RU" sz="1900" dirty="0" smtClean="0">
              <a:solidFill>
                <a:schemeClr val="accent5">
                  <a:lumMod val="50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 indent="228600">
              <a:lnSpc>
                <a:spcPct val="110000"/>
              </a:lnSpc>
            </a:pPr>
            <a:r>
              <a:rPr lang="ru-RU" sz="190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г. Уварово</a:t>
            </a:r>
          </a:p>
          <a:p>
            <a:pPr indent="228600">
              <a:lnSpc>
                <a:spcPct val="110000"/>
              </a:lnSpc>
            </a:pPr>
            <a:r>
              <a:rPr lang="ru-RU" sz="190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2019 г.</a:t>
            </a:r>
          </a:p>
          <a:p>
            <a:pPr indent="228600" algn="r">
              <a:lnSpc>
                <a:spcPct val="115000"/>
              </a:lnSpc>
            </a:pPr>
            <a:endParaRPr lang="ru-RU" sz="2000" b="1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indent="228600">
              <a:lnSpc>
                <a:spcPct val="115000"/>
              </a:lnSpc>
            </a:pPr>
            <a:endParaRPr lang="ru-RU" sz="3800" b="1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indent="228600">
              <a:lnSpc>
                <a:spcPct val="115000"/>
              </a:lnSpc>
            </a:pPr>
            <a:endParaRPr lang="ru-RU" sz="38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6914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то волейбол интернет\DSC98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0768"/>
            <a:ext cx="8819282" cy="5863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468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916832"/>
            <a:ext cx="7408333" cy="345069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Микроцикл -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это совокупность нескольких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последовательных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тренировочных занятий, которые составляют относительно законченный фрагмент тренировочного процесса, обеспечивающий оптимальное сочетание следовых тренировочных эффектов для решения задач данного этапа подготовки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055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КЛАССИФИКАЦИЯ МИКРОЦИКЛОВ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https://pandia.ru/text/80/296/images/image001_206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672" y="2564904"/>
            <a:ext cx="6110605" cy="277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5206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Microsoft Sans Serif"/>
                <a:cs typeface="Times New Roman"/>
              </a:rPr>
              <a:t>	</a:t>
            </a:r>
            <a:r>
              <a:rPr lang="ru-RU" sz="2800" b="1" dirty="0" smtClean="0">
                <a:latin typeface="Times New Roman"/>
                <a:ea typeface="Microsoft Sans Serif"/>
                <a:cs typeface="Times New Roman"/>
              </a:rPr>
              <a:t>Цель </a:t>
            </a:r>
            <a:r>
              <a:rPr lang="ru-RU" sz="2800" dirty="0" smtClean="0">
                <a:latin typeface="Times New Roman"/>
                <a:ea typeface="Microsoft Sans Serif"/>
                <a:cs typeface="Times New Roman"/>
              </a:rPr>
              <a:t>- смоделировать </a:t>
            </a:r>
            <a:r>
              <a:rPr lang="ru-RU" sz="2800" dirty="0">
                <a:latin typeface="Times New Roman"/>
                <a:ea typeface="Microsoft Sans Serif"/>
                <a:cs typeface="Times New Roman"/>
              </a:rPr>
              <a:t>практически новые черты (в частности, си­ловые, скоростные, координационные и другие параметры) целевой соревновательной </a:t>
            </a:r>
            <a:r>
              <a:rPr lang="ru-RU" sz="2800" dirty="0" smtClean="0">
                <a:latin typeface="Times New Roman"/>
                <a:ea typeface="Microsoft Sans Serif"/>
                <a:cs typeface="Times New Roman"/>
              </a:rPr>
              <a:t>деятельности.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u="sng" dirty="0" smtClean="0">
                <a:solidFill>
                  <a:srgbClr val="000000"/>
                </a:solidFill>
                <a:latin typeface="Times New Roman" pitchFamily="18" charset="0"/>
                <a:ea typeface="Microsoft Sans Serif"/>
                <a:cs typeface="Times New Roman" pitchFamily="18" charset="0"/>
              </a:rPr>
              <a:t>Опережающее </a:t>
            </a:r>
            <a:r>
              <a:rPr lang="ru-RU" sz="3200" b="1" i="1" u="sng" dirty="0">
                <a:solidFill>
                  <a:srgbClr val="000000"/>
                </a:solidFill>
                <a:latin typeface="Times New Roman" pitchFamily="18" charset="0"/>
                <a:ea typeface="Microsoft Sans Serif"/>
                <a:cs typeface="Times New Roman" pitchFamily="18" charset="0"/>
              </a:rPr>
              <a:t>моделирование соревновательной деятельности</a:t>
            </a:r>
            <a:endParaRPr lang="ru-RU" sz="3200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799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исходный уровень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подготовленности спортсмена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действенность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применяемых средств практического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моделирования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Факторы успеха</a:t>
            </a:r>
            <a:endParaRPr lang="ru-RU" sz="3600" b="1" i="1" u="sng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194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548680"/>
            <a:ext cx="8820472" cy="6048672"/>
          </a:xfrm>
        </p:spPr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Условия моделирования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55576" y="1340768"/>
            <a:ext cx="2376264" cy="1584176"/>
          </a:xfrm>
          <a:prstGeom prst="ellipse">
            <a:avLst/>
          </a:prstGeom>
          <a:pattFill prst="pct5">
            <a:fgClr>
              <a:schemeClr val="accent1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Стандартные условия моделирования</a:t>
            </a:r>
            <a:endParaRPr lang="ru-RU" sz="16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724128" y="1340767"/>
            <a:ext cx="2415446" cy="1540185"/>
          </a:xfrm>
          <a:prstGeom prst="ellipse">
            <a:avLst/>
          </a:prstGeom>
          <a:pattFill prst="pct5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Вариативные условия моделирования</a:t>
            </a:r>
            <a:endParaRPr lang="ru-RU" sz="16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>
            <a:endCxn id="33" idx="7"/>
          </p:cNvCxnSpPr>
          <p:nvPr/>
        </p:nvCxnSpPr>
        <p:spPr>
          <a:xfrm flipH="1">
            <a:off x="5564139" y="2595706"/>
            <a:ext cx="376016" cy="5024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-39758" y="2942229"/>
            <a:ext cx="151541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гимнастика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982755" y="3837499"/>
            <a:ext cx="144016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ёгкая атлетика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2613787" y="3090956"/>
            <a:ext cx="1300201" cy="11554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ыжные гонки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4211960" y="2924944"/>
            <a:ext cx="1584176" cy="11829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портивные игры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7418284" y="2745467"/>
            <a:ext cx="1725716" cy="1052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единоборства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317236" y="5085184"/>
            <a:ext cx="225395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р.виды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спорта со строгим регламентом соревнований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6516216" y="2880952"/>
            <a:ext cx="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5403985" y="4927646"/>
            <a:ext cx="268944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р.виды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спорта с нестандартно переменными условиями состязаний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0" name="Прямая со стрелкой 59"/>
          <p:cNvCxnSpPr/>
          <p:nvPr/>
        </p:nvCxnSpPr>
        <p:spPr>
          <a:xfrm>
            <a:off x="7084073" y="2880952"/>
            <a:ext cx="152223" cy="9166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8074702" y="2476031"/>
            <a:ext cx="294991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Овал 63"/>
          <p:cNvSpPr/>
          <p:nvPr/>
        </p:nvSpPr>
        <p:spPr>
          <a:xfrm>
            <a:off x="6713348" y="3769257"/>
            <a:ext cx="1567794" cy="954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портивный слалом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0" name="Прямая со стрелкой 69"/>
          <p:cNvCxnSpPr/>
          <p:nvPr/>
        </p:nvCxnSpPr>
        <p:spPr>
          <a:xfrm>
            <a:off x="2422915" y="2885194"/>
            <a:ext cx="190872" cy="21999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>
            <a:endCxn id="29" idx="0"/>
          </p:cNvCxnSpPr>
          <p:nvPr/>
        </p:nvCxnSpPr>
        <p:spPr>
          <a:xfrm>
            <a:off x="2915816" y="2636912"/>
            <a:ext cx="348072" cy="454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endCxn id="28" idx="0"/>
          </p:cNvCxnSpPr>
          <p:nvPr/>
        </p:nvCxnSpPr>
        <p:spPr>
          <a:xfrm flipH="1">
            <a:off x="1702835" y="2942229"/>
            <a:ext cx="120436" cy="8952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endCxn id="27" idx="0"/>
          </p:cNvCxnSpPr>
          <p:nvPr/>
        </p:nvCxnSpPr>
        <p:spPr>
          <a:xfrm flipH="1">
            <a:off x="717949" y="2636912"/>
            <a:ext cx="264806" cy="3053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476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28798"/>
            <a:ext cx="2873441" cy="215508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199" y="338328"/>
            <a:ext cx="8406089" cy="6523794"/>
          </a:xfrm>
        </p:spPr>
        <p:txBody>
          <a:bodyPr>
            <a:normAutofit/>
          </a:bodyPr>
          <a:lstStyle/>
          <a:p>
            <a:r>
              <a:rPr lang="ru-RU" sz="36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Классификация упражнений:</a:t>
            </a:r>
            <a:br>
              <a:rPr lang="ru-RU" sz="36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1. Подготовительные  упражнения</a:t>
            </a:r>
            <a:b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7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7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7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7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7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7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700" b="1" dirty="0">
                <a:solidFill>
                  <a:schemeClr val="accent2">
                    <a:lumMod val="50000"/>
                  </a:schemeClr>
                </a:solidFill>
              </a:rPr>
              <a:t>2. Специальные 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упражнения</a:t>
            </a:r>
            <a:b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7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7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7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7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27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User\Desktop\img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628800"/>
            <a:ext cx="3132333" cy="219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webstreaming.in/image/post/c2_bi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377846"/>
            <a:ext cx="3312368" cy="229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8988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650218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000000"/>
                </a:solidFill>
                <a:latin typeface="Times New Roman"/>
                <a:ea typeface="Microsoft Sans Serif"/>
                <a:cs typeface="Times New Roman"/>
              </a:rPr>
              <a:t>Принцип </a:t>
            </a:r>
            <a:r>
              <a:rPr lang="ru-RU" sz="2800" b="1" i="1" dirty="0">
                <a:solidFill>
                  <a:srgbClr val="000000"/>
                </a:solidFill>
                <a:latin typeface="Times New Roman"/>
                <a:ea typeface="Microsoft Sans Serif"/>
                <a:cs typeface="Times New Roman"/>
              </a:rPr>
              <a:t>системного сочетания 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/>
                <a:ea typeface="Microsoft Sans Serif"/>
                <a:cs typeface="Times New Roman"/>
              </a:rPr>
              <a:t> </a:t>
            </a:r>
            <a:br>
              <a:rPr lang="ru-RU" sz="2800" b="1" i="1" dirty="0" smtClean="0">
                <a:solidFill>
                  <a:srgbClr val="000000"/>
                </a:solidFill>
                <a:latin typeface="Times New Roman"/>
                <a:ea typeface="Microsoft Sans Serif"/>
                <a:cs typeface="Times New Roman"/>
              </a:rPr>
            </a:br>
            <a:r>
              <a:rPr lang="ru-RU" sz="2800" b="1" i="1" dirty="0" smtClean="0">
                <a:solidFill>
                  <a:srgbClr val="000000"/>
                </a:solidFill>
                <a:latin typeface="Times New Roman"/>
                <a:ea typeface="Microsoft Sans Serif"/>
                <a:cs typeface="Times New Roman"/>
              </a:rPr>
              <a:t>спортивной подготовки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84059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446</TotalTime>
  <Words>96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Муниципальное бюджетное образовательное учреждение дополнительного образования  «Детско-юношеская спортивная школа»</vt:lpstr>
      <vt:lpstr>Презентация PowerPoint</vt:lpstr>
      <vt:lpstr>Презентация PowerPoint</vt:lpstr>
      <vt:lpstr>КЛАССИФИКАЦИЯ МИКРОЦИКЛОВ </vt:lpstr>
      <vt:lpstr>Опережающее моделирование соревновательной деятельности</vt:lpstr>
      <vt:lpstr>Факторы успеха</vt:lpstr>
      <vt:lpstr>Презентация PowerPoint</vt:lpstr>
      <vt:lpstr>Классификация упражнений: 1. Подготовительные  упражнения       2. Специальные упражнения      </vt:lpstr>
      <vt:lpstr>Принцип системного сочетания   спортивной подготовки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образовательное учреждение дополнительного образования  «Детско-юношеская спортивная школа»</dc:title>
  <dc:creator>User</dc:creator>
  <cp:lastModifiedBy>User</cp:lastModifiedBy>
  <cp:revision>25</cp:revision>
  <dcterms:created xsi:type="dcterms:W3CDTF">2019-04-04T11:33:17Z</dcterms:created>
  <dcterms:modified xsi:type="dcterms:W3CDTF">2019-04-09T13:15:15Z</dcterms:modified>
</cp:coreProperties>
</file>